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17"/>
  </p:notesMasterIdLst>
  <p:sldIdLst>
    <p:sldId id="738" r:id="rId3"/>
    <p:sldId id="617" r:id="rId4"/>
    <p:sldId id="716" r:id="rId5"/>
    <p:sldId id="717" r:id="rId6"/>
    <p:sldId id="719" r:id="rId7"/>
    <p:sldId id="718" r:id="rId8"/>
    <p:sldId id="659" r:id="rId9"/>
    <p:sldId id="727" r:id="rId10"/>
    <p:sldId id="660" r:id="rId11"/>
    <p:sldId id="686" r:id="rId12"/>
    <p:sldId id="722" r:id="rId13"/>
    <p:sldId id="736" r:id="rId14"/>
    <p:sldId id="737" r:id="rId15"/>
    <p:sldId id="5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AB8"/>
    <a:srgbClr val="FAFC9A"/>
    <a:srgbClr val="F19999"/>
    <a:srgbClr val="3FC9C6"/>
    <a:srgbClr val="D8F4DD"/>
    <a:srgbClr val="FFCCFF"/>
    <a:srgbClr val="AFEAFF"/>
    <a:srgbClr val="ECC49C"/>
    <a:srgbClr val="D8F4D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81" autoAdjust="0"/>
    <p:restoredTop sz="98757" autoAdjust="0"/>
  </p:normalViewPr>
  <p:slideViewPr>
    <p:cSldViewPr snapToGrid="0" showGuides="1">
      <p:cViewPr varScale="1">
        <p:scale>
          <a:sx n="82" d="100"/>
          <a:sy n="82" d="100"/>
        </p:scale>
        <p:origin x="384" y="96"/>
      </p:cViewPr>
      <p:guideLst>
        <p:guide orient="horz" pos="2160"/>
        <p:guide pos="379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98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9BA90-E1C7-48B2-9FB0-A6568128E19A}" type="doc">
      <dgm:prSet loTypeId="urn:microsoft.com/office/officeart/2005/8/layout/vList3" loCatId="list" qsTypeId="urn:microsoft.com/office/officeart/2005/8/quickstyle/3d4" qsCatId="3D" csTypeId="urn:microsoft.com/office/officeart/2005/8/colors/accent1_2" csCatId="accent1" phldr="1"/>
      <dgm:spPr/>
      <dgm:t>
        <a:bodyPr/>
        <a:lstStyle/>
        <a:p>
          <a:endParaRPr lang="tr-TR"/>
        </a:p>
      </dgm:t>
    </dgm:pt>
    <dgm:pt modelId="{85A381E8-3C98-497D-B09D-0FBA1CB336B2}" type="pres">
      <dgm:prSet presAssocID="{9D59BA90-E1C7-48B2-9FB0-A6568128E19A}" presName="linearFlow" presStyleCnt="0">
        <dgm:presLayoutVars>
          <dgm:dir/>
          <dgm:resizeHandles val="exact"/>
        </dgm:presLayoutVars>
      </dgm:prSet>
      <dgm:spPr/>
      <dgm:t>
        <a:bodyPr/>
        <a:lstStyle/>
        <a:p>
          <a:endParaRPr lang="tr-TR"/>
        </a:p>
      </dgm:t>
    </dgm:pt>
  </dgm:ptLst>
  <dgm:cxnLst>
    <dgm:cxn modelId="{DEB69A8D-C90C-4566-8BAF-6041ACE0CE78}" type="presOf" srcId="{9D59BA90-E1C7-48B2-9FB0-A6568128E19A}" destId="{85A381E8-3C98-497D-B09D-0FBA1CB336B2}"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C3D54-B9F5-4D43-8DA9-20A6148CC32B}" type="datetimeFigureOut">
              <a:rPr lang="en-ID" smtClean="0"/>
              <a:t>8/20/2019</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83F5D-C733-447C-9786-1A45A58F1F21}" type="slidenum">
              <a:rPr lang="en-ID" smtClean="0"/>
              <a:t>‹#›</a:t>
            </a:fld>
            <a:endParaRPr lang="en-ID"/>
          </a:p>
        </p:txBody>
      </p:sp>
    </p:spTree>
    <p:extLst>
      <p:ext uri="{BB962C8B-B14F-4D97-AF65-F5344CB8AC3E}">
        <p14:creationId xmlns:p14="http://schemas.microsoft.com/office/powerpoint/2010/main" val="238576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A883F5D-C733-447C-9786-1A45A58F1F21}" type="slidenum">
              <a:rPr lang="en-ID" smtClean="0"/>
              <a:t>7</a:t>
            </a:fld>
            <a:endParaRPr lang="en-ID"/>
          </a:p>
        </p:txBody>
      </p:sp>
    </p:spTree>
    <p:extLst>
      <p:ext uri="{BB962C8B-B14F-4D97-AF65-F5344CB8AC3E}">
        <p14:creationId xmlns:p14="http://schemas.microsoft.com/office/powerpoint/2010/main" val="144939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A883F5D-C733-447C-9786-1A45A58F1F21}" type="slidenum">
              <a:rPr lang="en-ID" smtClean="0"/>
              <a:t>8</a:t>
            </a:fld>
            <a:endParaRPr lang="en-ID"/>
          </a:p>
        </p:txBody>
      </p:sp>
    </p:spTree>
    <p:extLst>
      <p:ext uri="{BB962C8B-B14F-4D97-AF65-F5344CB8AC3E}">
        <p14:creationId xmlns:p14="http://schemas.microsoft.com/office/powerpoint/2010/main" val="1449394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B497358C-44C6-42F9-BC7A-22F01539C146}"/>
              </a:ext>
            </a:extLst>
          </p:cNvPr>
          <p:cNvSpPr>
            <a:spLocks noGrp="1"/>
          </p:cNvSpPr>
          <p:nvPr>
            <p:ph type="pic" sz="quarter" idx="10"/>
          </p:nvPr>
        </p:nvSpPr>
        <p:spPr>
          <a:xfrm>
            <a:off x="0" y="0"/>
            <a:ext cx="12192000" cy="6858000"/>
          </a:xfrm>
        </p:spPr>
        <p:txBody>
          <a:bodyPr/>
          <a:lstStyle/>
          <a:p>
            <a:endParaRPr lang="en-ID"/>
          </a:p>
        </p:txBody>
      </p:sp>
    </p:spTree>
    <p:extLst>
      <p:ext uri="{BB962C8B-B14F-4D97-AF65-F5344CB8AC3E}">
        <p14:creationId xmlns:p14="http://schemas.microsoft.com/office/powerpoint/2010/main" val="32180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5" y="4406980"/>
            <a:ext cx="10363201"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5" y="2906810"/>
            <a:ext cx="10363201" cy="1500187"/>
          </a:xfrm>
        </p:spPr>
        <p:txBody>
          <a:bodyPr anchor="b"/>
          <a:lstStyle>
            <a:lvl1pPr marL="0" indent="0">
              <a:buNone/>
              <a:defRPr sz="2000">
                <a:solidFill>
                  <a:schemeClr val="tx1">
                    <a:tint val="75000"/>
                  </a:schemeClr>
                </a:solidFill>
              </a:defRPr>
            </a:lvl1pPr>
            <a:lvl2pPr marL="458828" indent="0">
              <a:buNone/>
              <a:defRPr sz="1800">
                <a:solidFill>
                  <a:schemeClr val="tx1">
                    <a:tint val="75000"/>
                  </a:schemeClr>
                </a:solidFill>
              </a:defRPr>
            </a:lvl2pPr>
            <a:lvl3pPr marL="917657" indent="0">
              <a:buNone/>
              <a:defRPr sz="1600">
                <a:solidFill>
                  <a:schemeClr val="tx1">
                    <a:tint val="75000"/>
                  </a:schemeClr>
                </a:solidFill>
              </a:defRPr>
            </a:lvl3pPr>
            <a:lvl4pPr marL="1376486" indent="0">
              <a:buNone/>
              <a:defRPr sz="1400">
                <a:solidFill>
                  <a:schemeClr val="tx1">
                    <a:tint val="75000"/>
                  </a:schemeClr>
                </a:solidFill>
              </a:defRPr>
            </a:lvl4pPr>
            <a:lvl5pPr marL="1835314" indent="0">
              <a:buNone/>
              <a:defRPr sz="1400">
                <a:solidFill>
                  <a:schemeClr val="tx1">
                    <a:tint val="75000"/>
                  </a:schemeClr>
                </a:solidFill>
              </a:defRPr>
            </a:lvl5pPr>
            <a:lvl6pPr marL="2294142" indent="0">
              <a:buNone/>
              <a:defRPr sz="1400">
                <a:solidFill>
                  <a:schemeClr val="tx1">
                    <a:tint val="75000"/>
                  </a:schemeClr>
                </a:solidFill>
              </a:defRPr>
            </a:lvl6pPr>
            <a:lvl7pPr marL="2752970" indent="0">
              <a:buNone/>
              <a:defRPr sz="1400">
                <a:solidFill>
                  <a:schemeClr val="tx1">
                    <a:tint val="75000"/>
                  </a:schemeClr>
                </a:solidFill>
              </a:defRPr>
            </a:lvl7pPr>
            <a:lvl8pPr marL="3211799" indent="0">
              <a:buNone/>
              <a:defRPr sz="1400">
                <a:solidFill>
                  <a:schemeClr val="tx1">
                    <a:tint val="75000"/>
                  </a:schemeClr>
                </a:solidFill>
              </a:defRPr>
            </a:lvl8pPr>
            <a:lvl9pPr marL="3670628"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7887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9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9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380457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599" y="1535251"/>
            <a:ext cx="5386919" cy="639762"/>
          </a:xfrm>
        </p:spPr>
        <p:txBody>
          <a:bodyPr anchor="b"/>
          <a:lstStyle>
            <a:lvl1pPr marL="0" indent="0">
              <a:buNone/>
              <a:defRPr sz="2400" b="1"/>
            </a:lvl1pPr>
            <a:lvl2pPr marL="458828" indent="0">
              <a:buNone/>
              <a:defRPr sz="2000" b="1"/>
            </a:lvl2pPr>
            <a:lvl3pPr marL="917657" indent="0">
              <a:buNone/>
              <a:defRPr sz="1800" b="1"/>
            </a:lvl3pPr>
            <a:lvl4pPr marL="1376486" indent="0">
              <a:buNone/>
              <a:defRPr sz="1600" b="1"/>
            </a:lvl4pPr>
            <a:lvl5pPr marL="1835314" indent="0">
              <a:buNone/>
              <a:defRPr sz="1600" b="1"/>
            </a:lvl5pPr>
            <a:lvl6pPr marL="2294142" indent="0">
              <a:buNone/>
              <a:defRPr sz="1600" b="1"/>
            </a:lvl6pPr>
            <a:lvl7pPr marL="2752970" indent="0">
              <a:buNone/>
              <a:defRPr sz="1600" b="1"/>
            </a:lvl7pPr>
            <a:lvl8pPr marL="3211799" indent="0">
              <a:buNone/>
              <a:defRPr sz="1600" b="1"/>
            </a:lvl8pPr>
            <a:lvl9pPr marL="3670628"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599" y="2174875"/>
            <a:ext cx="53869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79" y="1535251"/>
            <a:ext cx="5389035" cy="639762"/>
          </a:xfrm>
        </p:spPr>
        <p:txBody>
          <a:bodyPr anchor="b"/>
          <a:lstStyle>
            <a:lvl1pPr marL="0" indent="0">
              <a:buNone/>
              <a:defRPr sz="2400" b="1"/>
            </a:lvl1pPr>
            <a:lvl2pPr marL="458828" indent="0">
              <a:buNone/>
              <a:defRPr sz="2000" b="1"/>
            </a:lvl2pPr>
            <a:lvl3pPr marL="917657" indent="0">
              <a:buNone/>
              <a:defRPr sz="1800" b="1"/>
            </a:lvl3pPr>
            <a:lvl4pPr marL="1376486" indent="0">
              <a:buNone/>
              <a:defRPr sz="1600" b="1"/>
            </a:lvl4pPr>
            <a:lvl5pPr marL="1835314" indent="0">
              <a:buNone/>
              <a:defRPr sz="1600" b="1"/>
            </a:lvl5pPr>
            <a:lvl6pPr marL="2294142" indent="0">
              <a:buNone/>
              <a:defRPr sz="1600" b="1"/>
            </a:lvl6pPr>
            <a:lvl7pPr marL="2752970" indent="0">
              <a:buNone/>
              <a:defRPr sz="1600" b="1"/>
            </a:lvl7pPr>
            <a:lvl8pPr marL="3211799" indent="0">
              <a:buNone/>
              <a:defRPr sz="1600" b="1"/>
            </a:lvl8pPr>
            <a:lvl9pPr marL="3670628"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79"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659844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97529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964186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9" y="273053"/>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5" y="27314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9" y="1435109"/>
            <a:ext cx="4011084" cy="4691062"/>
          </a:xfrm>
        </p:spPr>
        <p:txBody>
          <a:bodyPr/>
          <a:lstStyle>
            <a:lvl1pPr marL="0" indent="0">
              <a:buNone/>
              <a:defRPr sz="1400"/>
            </a:lvl1pPr>
            <a:lvl2pPr marL="458828" indent="0">
              <a:buNone/>
              <a:defRPr sz="1200"/>
            </a:lvl2pPr>
            <a:lvl3pPr marL="917657" indent="0">
              <a:buNone/>
              <a:defRPr sz="1000"/>
            </a:lvl3pPr>
            <a:lvl4pPr marL="1376486" indent="0">
              <a:buNone/>
              <a:defRPr sz="900"/>
            </a:lvl4pPr>
            <a:lvl5pPr marL="1835314" indent="0">
              <a:buNone/>
              <a:defRPr sz="900"/>
            </a:lvl5pPr>
            <a:lvl6pPr marL="2294142" indent="0">
              <a:buNone/>
              <a:defRPr sz="900"/>
            </a:lvl6pPr>
            <a:lvl7pPr marL="2752970" indent="0">
              <a:buNone/>
              <a:defRPr sz="900"/>
            </a:lvl7pPr>
            <a:lvl8pPr marL="3211799" indent="0">
              <a:buNone/>
              <a:defRPr sz="900"/>
            </a:lvl8pPr>
            <a:lvl9pPr marL="3670628"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0267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9" y="4800699"/>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9" y="612774"/>
            <a:ext cx="7315200" cy="4114800"/>
          </a:xfrm>
        </p:spPr>
        <p:txBody>
          <a:bodyPr/>
          <a:lstStyle>
            <a:lvl1pPr marL="0" indent="0">
              <a:buNone/>
              <a:defRPr sz="3200"/>
            </a:lvl1pPr>
            <a:lvl2pPr marL="458828" indent="0">
              <a:buNone/>
              <a:defRPr sz="2800"/>
            </a:lvl2pPr>
            <a:lvl3pPr marL="917657" indent="0">
              <a:buNone/>
              <a:defRPr sz="2400"/>
            </a:lvl3pPr>
            <a:lvl4pPr marL="1376486" indent="0">
              <a:buNone/>
              <a:defRPr sz="2000"/>
            </a:lvl4pPr>
            <a:lvl5pPr marL="1835314" indent="0">
              <a:buNone/>
              <a:defRPr sz="2000"/>
            </a:lvl5pPr>
            <a:lvl6pPr marL="2294142" indent="0">
              <a:buNone/>
              <a:defRPr sz="2000"/>
            </a:lvl6pPr>
            <a:lvl7pPr marL="2752970" indent="0">
              <a:buNone/>
              <a:defRPr sz="2000"/>
            </a:lvl7pPr>
            <a:lvl8pPr marL="3211799" indent="0">
              <a:buNone/>
              <a:defRPr sz="2000"/>
            </a:lvl8pPr>
            <a:lvl9pPr marL="3670628" indent="0">
              <a:buNone/>
              <a:defRPr sz="2000"/>
            </a:lvl9pPr>
          </a:lstStyle>
          <a:p>
            <a:endParaRPr lang="tr-TR"/>
          </a:p>
        </p:txBody>
      </p:sp>
      <p:sp>
        <p:nvSpPr>
          <p:cNvPr id="4" name="3 Metin Yer Tutucusu"/>
          <p:cNvSpPr>
            <a:spLocks noGrp="1"/>
          </p:cNvSpPr>
          <p:nvPr>
            <p:ph type="body" sz="half" idx="2"/>
          </p:nvPr>
        </p:nvSpPr>
        <p:spPr>
          <a:xfrm>
            <a:off x="2389719" y="5367437"/>
            <a:ext cx="7315200" cy="804862"/>
          </a:xfrm>
        </p:spPr>
        <p:txBody>
          <a:bodyPr/>
          <a:lstStyle>
            <a:lvl1pPr marL="0" indent="0">
              <a:buNone/>
              <a:defRPr sz="1400"/>
            </a:lvl1pPr>
            <a:lvl2pPr marL="458828" indent="0">
              <a:buNone/>
              <a:defRPr sz="1200"/>
            </a:lvl2pPr>
            <a:lvl3pPr marL="917657" indent="0">
              <a:buNone/>
              <a:defRPr sz="1000"/>
            </a:lvl3pPr>
            <a:lvl4pPr marL="1376486" indent="0">
              <a:buNone/>
              <a:defRPr sz="900"/>
            </a:lvl4pPr>
            <a:lvl5pPr marL="1835314" indent="0">
              <a:buNone/>
              <a:defRPr sz="900"/>
            </a:lvl5pPr>
            <a:lvl6pPr marL="2294142" indent="0">
              <a:buNone/>
              <a:defRPr sz="900"/>
            </a:lvl6pPr>
            <a:lvl7pPr marL="2752970" indent="0">
              <a:buNone/>
              <a:defRPr sz="900"/>
            </a:lvl7pPr>
            <a:lvl8pPr marL="3211799" indent="0">
              <a:buNone/>
              <a:defRPr sz="900"/>
            </a:lvl8pPr>
            <a:lvl9pPr marL="3670628"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25540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61049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3" y="274787"/>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3" y="274787"/>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44972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 y="3329178"/>
            <a:ext cx="12192000" cy="3535376"/>
          </a:xfrm>
          <a:prstGeom prst="rect">
            <a:avLst/>
          </a:prstGeom>
        </p:spPr>
      </p:pic>
      <p:sp>
        <p:nvSpPr>
          <p:cNvPr id="2" name="Başlık 1"/>
          <p:cNvSpPr>
            <a:spLocks noGrp="1"/>
          </p:cNvSpPr>
          <p:nvPr>
            <p:ph type="ctrTitle"/>
          </p:nvPr>
        </p:nvSpPr>
        <p:spPr>
          <a:xfrm>
            <a:off x="354411" y="1885685"/>
            <a:ext cx="11618645" cy="786482"/>
          </a:xfrm>
        </p:spPr>
        <p:txBody>
          <a:bodyPr anchor="b">
            <a:normAutofit/>
          </a:bodyPr>
          <a:lstStyle>
            <a:lvl1pPr algn="r">
              <a:defRPr sz="4100">
                <a:latin typeface="+mj-lt"/>
              </a:defRPr>
            </a:lvl1pPr>
          </a:lstStyle>
          <a:p>
            <a:r>
              <a:rPr lang="tr-TR" dirty="0"/>
              <a:t>Asıl başlık stili için tıklatın</a:t>
            </a:r>
          </a:p>
        </p:txBody>
      </p:sp>
      <p:sp>
        <p:nvSpPr>
          <p:cNvPr id="3" name="Alt Başlık 2"/>
          <p:cNvSpPr>
            <a:spLocks noGrp="1"/>
          </p:cNvSpPr>
          <p:nvPr>
            <p:ph type="subTitle" idx="1"/>
          </p:nvPr>
        </p:nvSpPr>
        <p:spPr>
          <a:xfrm>
            <a:off x="355765" y="2637028"/>
            <a:ext cx="11617291" cy="432048"/>
          </a:xfrm>
        </p:spPr>
        <p:txBody>
          <a:bodyPr>
            <a:noAutofit/>
          </a:bodyPr>
          <a:lstStyle>
            <a:lvl1pPr marL="0" indent="0" algn="r">
              <a:buNone/>
              <a:defRPr sz="2100">
                <a:solidFill>
                  <a:schemeClr val="tx1">
                    <a:lumMod val="75000"/>
                    <a:lumOff val="25000"/>
                  </a:schemeClr>
                </a:solidFill>
                <a:latin typeface="+mn-lt"/>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r>
              <a:rPr lang="tr-TR" dirty="0"/>
              <a:t>Asıl alt başlık stilini düzenlemek için tıklatın</a:t>
            </a:r>
          </a:p>
        </p:txBody>
      </p:sp>
      <p:sp>
        <p:nvSpPr>
          <p:cNvPr id="9" name="Metin Yer Tutucusu 8"/>
          <p:cNvSpPr>
            <a:spLocks noGrp="1"/>
          </p:cNvSpPr>
          <p:nvPr>
            <p:ph type="body" sz="quarter" idx="13" hasCustomPrompt="1"/>
          </p:nvPr>
        </p:nvSpPr>
        <p:spPr>
          <a:xfrm>
            <a:off x="6094024" y="3417571"/>
            <a:ext cx="5868152" cy="346322"/>
          </a:xfrm>
        </p:spPr>
        <p:txBody>
          <a:bodyPr>
            <a:noAutofit/>
          </a:bodyPr>
          <a:lstStyle>
            <a:lvl1pPr marL="0" indent="0" algn="r">
              <a:buNone/>
              <a:defRPr sz="1800">
                <a:solidFill>
                  <a:schemeClr val="bg1"/>
                </a:solidFill>
                <a:latin typeface="+mn-lt"/>
              </a:defRPr>
            </a:lvl1pPr>
          </a:lstStyle>
          <a:p>
            <a:pPr lvl="0"/>
            <a:r>
              <a:rPr lang="tr-TR" dirty="0"/>
              <a:t>Tarih/Yer</a:t>
            </a:r>
          </a:p>
        </p:txBody>
      </p:sp>
      <p:sp>
        <p:nvSpPr>
          <p:cNvPr id="11" name="Metin Yer Tutucusu 10"/>
          <p:cNvSpPr>
            <a:spLocks noGrp="1"/>
          </p:cNvSpPr>
          <p:nvPr>
            <p:ph type="body" sz="quarter" idx="14" hasCustomPrompt="1"/>
          </p:nvPr>
        </p:nvSpPr>
        <p:spPr>
          <a:xfrm>
            <a:off x="6096089" y="436688"/>
            <a:ext cx="5856728" cy="1036320"/>
          </a:xfrm>
        </p:spPr>
        <p:txBody>
          <a:bodyPr>
            <a:normAutofit/>
          </a:bodyPr>
          <a:lstStyle>
            <a:lvl1pPr marL="0" indent="0" algn="r">
              <a:lnSpc>
                <a:spcPct val="100000"/>
              </a:lnSpc>
              <a:spcBef>
                <a:spcPts val="0"/>
              </a:spcBef>
              <a:spcAft>
                <a:spcPts val="1282"/>
              </a:spcAft>
              <a:buNone/>
              <a:defRPr sz="1300">
                <a:latin typeface="+mn-lt"/>
              </a:defRPr>
            </a:lvl1pPr>
          </a:lstStyle>
          <a:p>
            <a:pPr lvl="0"/>
            <a:r>
              <a:rPr lang="tr-TR" dirty="0"/>
              <a:t>Hazırlayan Bölüm/Departman Adı</a:t>
            </a:r>
          </a:p>
          <a:p>
            <a:pPr lvl="0"/>
            <a:r>
              <a:rPr lang="tr-TR" dirty="0"/>
              <a:t>Hazırlayan Kişi Ad </a:t>
            </a:r>
            <a:r>
              <a:rPr lang="tr-TR" dirty="0" err="1"/>
              <a:t>Soyad</a:t>
            </a:r>
            <a:endParaRPr lang="tr-TR" dirty="0"/>
          </a:p>
          <a:p>
            <a:pPr lvl="0"/>
            <a:r>
              <a:rPr lang="tr-TR" dirty="0"/>
              <a:t>Hazırlayan Kişi Unvan</a:t>
            </a:r>
          </a:p>
        </p:txBody>
      </p:sp>
      <p:pic>
        <p:nvPicPr>
          <p:cNvPr id="12" name="Resim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995" y="261105"/>
            <a:ext cx="1942173" cy="1148034"/>
          </a:xfrm>
          <a:prstGeom prst="rect">
            <a:avLst/>
          </a:prstGeom>
        </p:spPr>
      </p:pic>
      <p:pic>
        <p:nvPicPr>
          <p:cNvPr id="14" name="Resim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7" y="1631544"/>
            <a:ext cx="12192000" cy="191497"/>
          </a:xfrm>
          <a:prstGeom prst="rect">
            <a:avLst/>
          </a:prstGeom>
        </p:spPr>
      </p:pic>
      <p:sp>
        <p:nvSpPr>
          <p:cNvPr id="4" name="Dikdörtgen 3"/>
          <p:cNvSpPr/>
          <p:nvPr userDrawn="1"/>
        </p:nvSpPr>
        <p:spPr>
          <a:xfrm>
            <a:off x="-1979" y="6472879"/>
            <a:ext cx="4413112" cy="385123"/>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tr-TR"/>
          </a:p>
        </p:txBody>
      </p:sp>
      <p:sp>
        <p:nvSpPr>
          <p:cNvPr id="16" name="Metin kutusu 15"/>
          <p:cNvSpPr txBox="1"/>
          <p:nvPr userDrawn="1"/>
        </p:nvSpPr>
        <p:spPr>
          <a:xfrm>
            <a:off x="143341" y="6475434"/>
            <a:ext cx="4320481" cy="441536"/>
          </a:xfrm>
          <a:prstGeom prst="rect">
            <a:avLst/>
          </a:prstGeom>
          <a:noFill/>
        </p:spPr>
        <p:txBody>
          <a:bodyPr wrap="square" lIns="117226" tIns="58613" rIns="117226" bIns="58613" rtlCol="0">
            <a:spAutoFit/>
          </a:bodyPr>
          <a:lstStyle/>
          <a:p>
            <a:r>
              <a:rPr lang="tr-TR" sz="2100" dirty="0">
                <a:solidFill>
                  <a:schemeClr val="bg1"/>
                </a:solidFill>
                <a:latin typeface="+mn-lt"/>
              </a:rPr>
              <a:t>KOBİLER BÜYÜR TÜRKİYE BÜYÜR!</a:t>
            </a:r>
          </a:p>
        </p:txBody>
      </p:sp>
    </p:spTree>
    <p:extLst>
      <p:ext uri="{BB962C8B-B14F-4D97-AF65-F5344CB8AC3E}">
        <p14:creationId xmlns:p14="http://schemas.microsoft.com/office/powerpoint/2010/main" val="29459073"/>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39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862563CB-13C0-477F-B8AE-2EDD5DC2B636}"/>
              </a:ext>
            </a:extLst>
          </p:cNvPr>
          <p:cNvSpPr>
            <a:spLocks noGrp="1"/>
          </p:cNvSpPr>
          <p:nvPr>
            <p:ph type="pic" sz="quarter" idx="10"/>
          </p:nvPr>
        </p:nvSpPr>
        <p:spPr>
          <a:xfrm>
            <a:off x="3933786" y="1929930"/>
            <a:ext cx="4342551" cy="4342545"/>
          </a:xfrm>
          <a:custGeom>
            <a:avLst/>
            <a:gdLst>
              <a:gd name="connsiteX0" fmla="*/ 2171276 w 4342550"/>
              <a:gd name="connsiteY0" fmla="*/ 0 h 4342545"/>
              <a:gd name="connsiteX1" fmla="*/ 3046766 w 4342550"/>
              <a:gd name="connsiteY1" fmla="*/ 361092 h 4342545"/>
              <a:gd name="connsiteX2" fmla="*/ 3981458 w 4342550"/>
              <a:gd name="connsiteY2" fmla="*/ 1295783 h 4342545"/>
              <a:gd name="connsiteX3" fmla="*/ 3981458 w 4342550"/>
              <a:gd name="connsiteY3" fmla="*/ 3046763 h 4342545"/>
              <a:gd name="connsiteX4" fmla="*/ 3046766 w 4342550"/>
              <a:gd name="connsiteY4" fmla="*/ 3981453 h 4342545"/>
              <a:gd name="connsiteX5" fmla="*/ 1295784 w 4342550"/>
              <a:gd name="connsiteY5" fmla="*/ 3981453 h 4342545"/>
              <a:gd name="connsiteX6" fmla="*/ 361093 w 4342550"/>
              <a:gd name="connsiteY6" fmla="*/ 3046763 h 4342545"/>
              <a:gd name="connsiteX7" fmla="*/ 361093 w 4342550"/>
              <a:gd name="connsiteY7" fmla="*/ 1295783 h 4342545"/>
              <a:gd name="connsiteX8" fmla="*/ 1295784 w 4342550"/>
              <a:gd name="connsiteY8" fmla="*/ 361092 h 4342545"/>
              <a:gd name="connsiteX9" fmla="*/ 2171276 w 4342550"/>
              <a:gd name="connsiteY9" fmla="*/ 0 h 434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2550" h="4342545">
                <a:moveTo>
                  <a:pt x="2171276" y="0"/>
                </a:moveTo>
                <a:cubicBezTo>
                  <a:pt x="2488657" y="0"/>
                  <a:pt x="2806038" y="120364"/>
                  <a:pt x="3046766" y="361092"/>
                </a:cubicBezTo>
                <a:lnTo>
                  <a:pt x="3981458" y="1295783"/>
                </a:lnTo>
                <a:cubicBezTo>
                  <a:pt x="4462914" y="1777239"/>
                  <a:pt x="4462914" y="2565307"/>
                  <a:pt x="3981458" y="3046763"/>
                </a:cubicBezTo>
                <a:lnTo>
                  <a:pt x="3046766" y="3981453"/>
                </a:lnTo>
                <a:cubicBezTo>
                  <a:pt x="2565310" y="4462909"/>
                  <a:pt x="1777241" y="4462909"/>
                  <a:pt x="1295784" y="3981453"/>
                </a:cubicBezTo>
                <a:lnTo>
                  <a:pt x="361093" y="3046763"/>
                </a:lnTo>
                <a:cubicBezTo>
                  <a:pt x="-120364" y="2565307"/>
                  <a:pt x="-120364" y="1777239"/>
                  <a:pt x="361093" y="1295783"/>
                </a:cubicBezTo>
                <a:lnTo>
                  <a:pt x="1295784" y="361092"/>
                </a:lnTo>
                <a:cubicBezTo>
                  <a:pt x="1536513" y="120364"/>
                  <a:pt x="1853894" y="0"/>
                  <a:pt x="2171276" y="0"/>
                </a:cubicBezTo>
                <a:close/>
              </a:path>
            </a:pathLst>
          </a:custGeom>
        </p:spPr>
        <p:txBody>
          <a:bodyPr wrap="square">
            <a:noAutofit/>
          </a:bodyPr>
          <a:lstStyle/>
          <a:p>
            <a:endParaRPr lang="en-ID"/>
          </a:p>
        </p:txBody>
      </p:sp>
    </p:spTree>
    <p:extLst>
      <p:ext uri="{BB962C8B-B14F-4D97-AF65-F5344CB8AC3E}">
        <p14:creationId xmlns:p14="http://schemas.microsoft.com/office/powerpoint/2010/main" val="148888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114857C-AD6D-4880-ABB6-A7C79C650066}"/>
              </a:ext>
            </a:extLst>
          </p:cNvPr>
          <p:cNvSpPr>
            <a:spLocks noGrp="1"/>
          </p:cNvSpPr>
          <p:nvPr>
            <p:ph type="dt" sz="half" idx="10"/>
          </p:nvPr>
        </p:nvSpPr>
        <p:spPr/>
        <p:txBody>
          <a:bodyPr/>
          <a:lstStyle/>
          <a:p>
            <a:endParaRPr lang="en-ID"/>
          </a:p>
        </p:txBody>
      </p:sp>
      <p:sp>
        <p:nvSpPr>
          <p:cNvPr id="3" name="Footer Placeholder 2">
            <a:extLst>
              <a:ext uri="{FF2B5EF4-FFF2-40B4-BE49-F238E27FC236}">
                <a16:creationId xmlns:a16="http://schemas.microsoft.com/office/drawing/2014/main" xmlns="" id="{5213197C-F5ED-4A3E-A508-18BCC9A15780}"/>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xmlns="" id="{0EFF95F5-4BA2-4616-AF8B-69FAAA7DC9AB}"/>
              </a:ext>
            </a:extLst>
          </p:cNvPr>
          <p:cNvSpPr>
            <a:spLocks noGrp="1"/>
          </p:cNvSpPr>
          <p:nvPr>
            <p:ph type="sldNum" sz="quarter" idx="12"/>
          </p:nvPr>
        </p:nvSpPr>
        <p:spPr/>
        <p:txBody>
          <a:bodyPr/>
          <a:lstStyle/>
          <a:p>
            <a:fld id="{FFD8526C-9AE6-4005-878F-EFD71AB9C8A8}" type="slidenum">
              <a:rPr lang="en-ID" smtClean="0"/>
              <a:t>‹#›</a:t>
            </a:fld>
            <a:endParaRPr lang="en-ID"/>
          </a:p>
        </p:txBody>
      </p:sp>
    </p:spTree>
    <p:extLst>
      <p:ext uri="{BB962C8B-B14F-4D97-AF65-F5344CB8AC3E}">
        <p14:creationId xmlns:p14="http://schemas.microsoft.com/office/powerpoint/2010/main" val="346414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920E6350-6600-459F-AEFB-C275165318D5}"/>
              </a:ext>
            </a:extLst>
          </p:cNvPr>
          <p:cNvSpPr>
            <a:spLocks noGrp="1"/>
          </p:cNvSpPr>
          <p:nvPr>
            <p:ph type="pic" sz="quarter" idx="11"/>
          </p:nvPr>
        </p:nvSpPr>
        <p:spPr>
          <a:xfrm>
            <a:off x="4960038" y="1920688"/>
            <a:ext cx="2271927" cy="2271600"/>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
        <p:nvSpPr>
          <p:cNvPr id="10" name="Picture Placeholder 9">
            <a:extLst>
              <a:ext uri="{FF2B5EF4-FFF2-40B4-BE49-F238E27FC236}">
                <a16:creationId xmlns:a16="http://schemas.microsoft.com/office/drawing/2014/main" xmlns="" id="{2F5C5E5D-F61E-4D1E-B970-6FA53527F8A0}"/>
              </a:ext>
            </a:extLst>
          </p:cNvPr>
          <p:cNvSpPr>
            <a:spLocks noGrp="1"/>
          </p:cNvSpPr>
          <p:nvPr>
            <p:ph type="pic" sz="quarter" idx="12"/>
          </p:nvPr>
        </p:nvSpPr>
        <p:spPr>
          <a:xfrm>
            <a:off x="8339781" y="1920688"/>
            <a:ext cx="2271927" cy="2271600"/>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
        <p:nvSpPr>
          <p:cNvPr id="8" name="Picture Placeholder 7">
            <a:extLst>
              <a:ext uri="{FF2B5EF4-FFF2-40B4-BE49-F238E27FC236}">
                <a16:creationId xmlns:a16="http://schemas.microsoft.com/office/drawing/2014/main" xmlns="" id="{55C12A7B-4CB5-406E-A221-64B6790119C5}"/>
              </a:ext>
            </a:extLst>
          </p:cNvPr>
          <p:cNvSpPr>
            <a:spLocks noGrp="1"/>
          </p:cNvSpPr>
          <p:nvPr>
            <p:ph type="pic" sz="quarter" idx="10"/>
          </p:nvPr>
        </p:nvSpPr>
        <p:spPr>
          <a:xfrm>
            <a:off x="1435614" y="1920688"/>
            <a:ext cx="2271927" cy="2271600"/>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Tree>
    <p:extLst>
      <p:ext uri="{BB962C8B-B14F-4D97-AF65-F5344CB8AC3E}">
        <p14:creationId xmlns:p14="http://schemas.microsoft.com/office/powerpoint/2010/main" val="309766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Пользовательский макет">
    <p:spTree>
      <p:nvGrpSpPr>
        <p:cNvPr id="1" name=""/>
        <p:cNvGrpSpPr/>
        <p:nvPr/>
      </p:nvGrpSpPr>
      <p:grpSpPr>
        <a:xfrm>
          <a:off x="0" y="0"/>
          <a:ext cx="0" cy="0"/>
          <a:chOff x="0" y="0"/>
          <a:chExt cx="0" cy="0"/>
        </a:xfrm>
      </p:grpSpPr>
      <p:sp>
        <p:nvSpPr>
          <p:cNvPr id="7" name="Рисунок 8"/>
          <p:cNvSpPr>
            <a:spLocks noGrp="1"/>
          </p:cNvSpPr>
          <p:nvPr>
            <p:ph type="pic" sz="quarter" idx="10"/>
          </p:nvPr>
        </p:nvSpPr>
        <p:spPr>
          <a:xfrm>
            <a:off x="6096000" y="0"/>
            <a:ext cx="6096000" cy="6858000"/>
          </a:xfrm>
          <a:prstGeom prst="rect">
            <a:avLst/>
          </a:prstGeom>
        </p:spPr>
        <p:txBody>
          <a:bodyPr/>
          <a:lstStyle/>
          <a:p>
            <a:endParaRPr lang="ru-RU"/>
          </a:p>
        </p:txBody>
      </p:sp>
    </p:spTree>
    <p:extLst>
      <p:ext uri="{BB962C8B-B14F-4D97-AF65-F5344CB8AC3E}">
        <p14:creationId xmlns:p14="http://schemas.microsoft.com/office/powerpoint/2010/main" val="909043897"/>
      </p:ext>
    </p:extLst>
  </p:cSld>
  <p:clrMapOvr>
    <a:masterClrMapping/>
  </p:clrMapOvr>
  <p:extLst mod="1">
    <p:ext uri="{DCECCB84-F9BA-43D5-87BE-67443E8EF086}">
      <p15:sldGuideLst xmlns:p15="http://schemas.microsoft.com/office/powerpoint/2012/main">
        <p15:guide id="2" pos="10681">
          <p15:clr>
            <a:srgbClr val="FBAE40"/>
          </p15:clr>
        </p15:guide>
        <p15:guide id="3"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2" y="6280520"/>
            <a:ext cx="12202508" cy="191497"/>
          </a:xfrm>
          <a:prstGeom prst="rect">
            <a:avLst/>
          </a:prstGeom>
        </p:spPr>
      </p:pic>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331" y="301112"/>
            <a:ext cx="1224664" cy="723908"/>
          </a:xfrm>
          <a:prstGeom prst="rect">
            <a:avLst/>
          </a:prstGeom>
        </p:spPr>
      </p:pic>
      <p:sp>
        <p:nvSpPr>
          <p:cNvPr id="10" name="Başlık 1"/>
          <p:cNvSpPr>
            <a:spLocks noGrp="1"/>
          </p:cNvSpPr>
          <p:nvPr userDrawn="1">
            <p:ph type="title"/>
          </p:nvPr>
        </p:nvSpPr>
        <p:spPr>
          <a:xfrm>
            <a:off x="1760639" y="301112"/>
            <a:ext cx="9615949" cy="723908"/>
          </a:xfrm>
        </p:spPr>
        <p:txBody>
          <a:bodyPr anchor="ctr">
            <a:normAutofit/>
          </a:bodyPr>
          <a:lstStyle>
            <a:lvl1pPr algn="l">
              <a:defRPr sz="3100"/>
            </a:lvl1pPr>
          </a:lstStyle>
          <a:p>
            <a:r>
              <a:rPr lang="tr-TR" dirty="0"/>
              <a:t>Asıl başlık stili için tıklatın</a:t>
            </a:r>
          </a:p>
        </p:txBody>
      </p:sp>
      <p:sp>
        <p:nvSpPr>
          <p:cNvPr id="14" name="Veri Yer Tutucusu 3"/>
          <p:cNvSpPr>
            <a:spLocks noGrp="1"/>
          </p:cNvSpPr>
          <p:nvPr>
            <p:ph type="dt" sz="half" idx="10"/>
          </p:nvPr>
        </p:nvSpPr>
        <p:spPr>
          <a:xfrm>
            <a:off x="850933" y="6480200"/>
            <a:ext cx="2844800" cy="365125"/>
          </a:xfrm>
        </p:spPr>
        <p:txBody>
          <a:bodyPr/>
          <a:lstStyle/>
          <a:p>
            <a:endParaRPr lang="tr-TR" dirty="0"/>
          </a:p>
        </p:txBody>
      </p:sp>
      <p:sp>
        <p:nvSpPr>
          <p:cNvPr id="15" name="Altbilgi Yer Tutucusu 4"/>
          <p:cNvSpPr>
            <a:spLocks noGrp="1"/>
          </p:cNvSpPr>
          <p:nvPr>
            <p:ph type="ftr" sz="quarter" idx="11"/>
          </p:nvPr>
        </p:nvSpPr>
        <p:spPr>
          <a:xfrm>
            <a:off x="4165600" y="6480200"/>
            <a:ext cx="3860800" cy="365125"/>
          </a:xfrm>
        </p:spPr>
        <p:txBody>
          <a:bodyPr/>
          <a:lstStyle/>
          <a:p>
            <a:endParaRPr lang="tr-TR"/>
          </a:p>
        </p:txBody>
      </p:sp>
      <p:sp>
        <p:nvSpPr>
          <p:cNvPr id="16" name="Slayt Numarası Yer Tutucusu 5"/>
          <p:cNvSpPr>
            <a:spLocks noGrp="1"/>
          </p:cNvSpPr>
          <p:nvPr>
            <p:ph type="sldNum" sz="quarter" idx="12"/>
          </p:nvPr>
        </p:nvSpPr>
        <p:spPr>
          <a:xfrm>
            <a:off x="8496267" y="6480200"/>
            <a:ext cx="2844800" cy="365125"/>
          </a:xfrm>
        </p:spPr>
        <p:txBody>
          <a:bodyPr/>
          <a:lstStyle/>
          <a:p>
            <a:fld id="{7C1868C5-B491-42BF-9F5C-46095BC3F40A}" type="slidenum">
              <a:rPr lang="tr-TR" smtClean="0"/>
              <a:t>‹#›</a:t>
            </a:fld>
            <a:endParaRPr lang="tr-TR" dirty="0"/>
          </a:p>
        </p:txBody>
      </p:sp>
    </p:spTree>
    <p:extLst>
      <p:ext uri="{BB962C8B-B14F-4D97-AF65-F5344CB8AC3E}">
        <p14:creationId xmlns:p14="http://schemas.microsoft.com/office/powerpoint/2010/main" val="340721216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1" y="2130502"/>
            <a:ext cx="10363201" cy="1470024"/>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3" y="3886234"/>
            <a:ext cx="8534400" cy="1752600"/>
          </a:xfrm>
        </p:spPr>
        <p:txBody>
          <a:bodyPr/>
          <a:lstStyle>
            <a:lvl1pPr marL="0" indent="0" algn="ctr">
              <a:buNone/>
              <a:defRPr>
                <a:solidFill>
                  <a:schemeClr val="tx1">
                    <a:tint val="75000"/>
                  </a:schemeClr>
                </a:solidFill>
              </a:defRPr>
            </a:lvl1pPr>
            <a:lvl2pPr marL="458828" indent="0" algn="ctr">
              <a:buNone/>
              <a:defRPr>
                <a:solidFill>
                  <a:schemeClr val="tx1">
                    <a:tint val="75000"/>
                  </a:schemeClr>
                </a:solidFill>
              </a:defRPr>
            </a:lvl2pPr>
            <a:lvl3pPr marL="917657" indent="0" algn="ctr">
              <a:buNone/>
              <a:defRPr>
                <a:solidFill>
                  <a:schemeClr val="tx1">
                    <a:tint val="75000"/>
                  </a:schemeClr>
                </a:solidFill>
              </a:defRPr>
            </a:lvl3pPr>
            <a:lvl4pPr marL="1376486" indent="0" algn="ctr">
              <a:buNone/>
              <a:defRPr>
                <a:solidFill>
                  <a:schemeClr val="tx1">
                    <a:tint val="75000"/>
                  </a:schemeClr>
                </a:solidFill>
              </a:defRPr>
            </a:lvl4pPr>
            <a:lvl5pPr marL="1835314" indent="0" algn="ctr">
              <a:buNone/>
              <a:defRPr>
                <a:solidFill>
                  <a:schemeClr val="tx1">
                    <a:tint val="75000"/>
                  </a:schemeClr>
                </a:solidFill>
              </a:defRPr>
            </a:lvl5pPr>
            <a:lvl6pPr marL="2294142" indent="0" algn="ctr">
              <a:buNone/>
              <a:defRPr>
                <a:solidFill>
                  <a:schemeClr val="tx1">
                    <a:tint val="75000"/>
                  </a:schemeClr>
                </a:solidFill>
              </a:defRPr>
            </a:lvl6pPr>
            <a:lvl7pPr marL="2752970" indent="0" algn="ctr">
              <a:buNone/>
              <a:defRPr>
                <a:solidFill>
                  <a:schemeClr val="tx1">
                    <a:tint val="75000"/>
                  </a:schemeClr>
                </a:solidFill>
              </a:defRPr>
            </a:lvl7pPr>
            <a:lvl8pPr marL="3211799" indent="0" algn="ctr">
              <a:buNone/>
              <a:defRPr>
                <a:solidFill>
                  <a:schemeClr val="tx1">
                    <a:tint val="75000"/>
                  </a:schemeClr>
                </a:solidFill>
              </a:defRPr>
            </a:lvl8pPr>
            <a:lvl9pPr marL="3670628"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105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6431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585B669-227B-465F-B90A-A33ACE29EC0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xmlns="" id="{471C645A-936D-4B16-9A84-99F6A9DBE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D34B87FD-74DA-4757-85DC-9F6B1EEE967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D"/>
          </a:p>
        </p:txBody>
      </p:sp>
      <p:sp>
        <p:nvSpPr>
          <p:cNvPr id="5" name="Footer Placeholder 4">
            <a:extLst>
              <a:ext uri="{FF2B5EF4-FFF2-40B4-BE49-F238E27FC236}">
                <a16:creationId xmlns:a16="http://schemas.microsoft.com/office/drawing/2014/main" xmlns="" id="{5BCCA770-C4B9-4B5B-B92B-0C223902D05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xmlns="" id="{944565F3-00FE-4E22-B7D4-E77A2091FF1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8526C-9AE6-4005-878F-EFD71AB9C8A8}" type="slidenum">
              <a:rPr lang="en-ID" smtClean="0"/>
              <a:t>‹#›</a:t>
            </a:fld>
            <a:endParaRPr lang="en-ID"/>
          </a:p>
        </p:txBody>
      </p:sp>
    </p:spTree>
    <p:extLst>
      <p:ext uri="{BB962C8B-B14F-4D97-AF65-F5344CB8AC3E}">
        <p14:creationId xmlns:p14="http://schemas.microsoft.com/office/powerpoint/2010/main" val="3194671528"/>
      </p:ext>
    </p:extLst>
  </p:cSld>
  <p:clrMap bg1="lt1" tx1="dk1" bg2="lt2" tx2="dk2" accent1="accent1" accent2="accent2" accent3="accent3" accent4="accent4" accent5="accent5" accent6="accent6" hlink="hlink" folHlink="folHlink"/>
  <p:sldLayoutIdLst>
    <p:sldLayoutId id="2147483676" r:id="rId1"/>
    <p:sldLayoutId id="2147483649" r:id="rId2"/>
    <p:sldLayoutId id="2147483685" r:id="rId3"/>
    <p:sldLayoutId id="2147483655" r:id="rId4"/>
    <p:sldLayoutId id="2147483673" r:id="rId5"/>
    <p:sldLayoutId id="2147483679" r:id="rId6"/>
    <p:sldLayoutId id="2147483709"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34000" r="-34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3" y="274683"/>
            <a:ext cx="10972800" cy="1143000"/>
          </a:xfrm>
          <a:prstGeom prst="rect">
            <a:avLst/>
          </a:prstGeom>
        </p:spPr>
        <p:txBody>
          <a:bodyPr vert="horz" lIns="91769" tIns="45885" rIns="91769" bIns="45885"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3" y="1600294"/>
            <a:ext cx="10972800" cy="4525963"/>
          </a:xfrm>
          <a:prstGeom prst="rect">
            <a:avLst/>
          </a:prstGeom>
        </p:spPr>
        <p:txBody>
          <a:bodyPr vert="horz" lIns="91769" tIns="45885" rIns="91769" bIns="4588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500"/>
            <a:ext cx="2844800" cy="365125"/>
          </a:xfrm>
          <a:prstGeom prst="rect">
            <a:avLst/>
          </a:prstGeom>
        </p:spPr>
        <p:txBody>
          <a:bodyPr vert="horz" lIns="91769" tIns="45885" rIns="91769" bIns="45885" rtlCol="0" anchor="ctr"/>
          <a:lstStyle>
            <a:lvl1pPr algn="l">
              <a:defRPr sz="1200">
                <a:solidFill>
                  <a:schemeClr val="tx1">
                    <a:tint val="75000"/>
                  </a:schemeClr>
                </a:solidFill>
              </a:defRPr>
            </a:lvl1pPr>
          </a:lstStyle>
          <a:p>
            <a:pPr fontAlgn="base">
              <a:spcBef>
                <a:spcPct val="0"/>
              </a:spcBef>
              <a:spcAft>
                <a:spcPct val="0"/>
              </a:spcAft>
              <a:defRPr/>
            </a:pPr>
            <a:endParaRPr lang="en-CA">
              <a:solidFill>
                <a:prstClr val="black">
                  <a:tint val="75000"/>
                </a:prstClr>
              </a:solidFill>
              <a:ea typeface="ヒラギノ角ゴ Pro W3" pitchFamily="1" charset="-128"/>
            </a:endParaRPr>
          </a:p>
        </p:txBody>
      </p:sp>
      <p:sp>
        <p:nvSpPr>
          <p:cNvPr id="5" name="4 Altbilgi Yer Tutucusu"/>
          <p:cNvSpPr>
            <a:spLocks noGrp="1"/>
          </p:cNvSpPr>
          <p:nvPr>
            <p:ph type="ftr" sz="quarter" idx="3"/>
          </p:nvPr>
        </p:nvSpPr>
        <p:spPr>
          <a:xfrm>
            <a:off x="4165600" y="6356500"/>
            <a:ext cx="3860800" cy="365125"/>
          </a:xfrm>
          <a:prstGeom prst="rect">
            <a:avLst/>
          </a:prstGeom>
        </p:spPr>
        <p:txBody>
          <a:bodyPr vert="horz" lIns="91769" tIns="45885" rIns="91769" bIns="45885" rtlCol="0" anchor="ctr"/>
          <a:lstStyle>
            <a:lvl1pPr algn="ctr">
              <a:defRPr sz="1200">
                <a:solidFill>
                  <a:schemeClr val="tx1">
                    <a:tint val="75000"/>
                  </a:schemeClr>
                </a:solidFill>
              </a:defRPr>
            </a:lvl1pPr>
          </a:lstStyle>
          <a:p>
            <a:pPr fontAlgn="base">
              <a:spcBef>
                <a:spcPct val="0"/>
              </a:spcBef>
              <a:spcAft>
                <a:spcPct val="0"/>
              </a:spcAft>
              <a:defRPr/>
            </a:pPr>
            <a:endParaRPr lang="en-CA">
              <a:solidFill>
                <a:prstClr val="black">
                  <a:tint val="75000"/>
                </a:prstClr>
              </a:solidFill>
              <a:ea typeface="ヒラギノ角ゴ Pro W3" pitchFamily="1" charset="-128"/>
            </a:endParaRPr>
          </a:p>
        </p:txBody>
      </p:sp>
      <p:sp>
        <p:nvSpPr>
          <p:cNvPr id="6" name="5 Slayt Numarası Yer Tutucusu"/>
          <p:cNvSpPr>
            <a:spLocks noGrp="1"/>
          </p:cNvSpPr>
          <p:nvPr>
            <p:ph type="sldNum" sz="quarter" idx="4"/>
          </p:nvPr>
        </p:nvSpPr>
        <p:spPr>
          <a:xfrm>
            <a:off x="8737600" y="6356500"/>
            <a:ext cx="2844800" cy="365125"/>
          </a:xfrm>
          <a:prstGeom prst="rect">
            <a:avLst/>
          </a:prstGeom>
        </p:spPr>
        <p:txBody>
          <a:bodyPr vert="horz" lIns="91769" tIns="45885" rIns="91769" bIns="45885" rtlCol="0" anchor="ctr"/>
          <a:lstStyle>
            <a:lvl1pPr algn="r">
              <a:defRPr sz="1200">
                <a:solidFill>
                  <a:schemeClr val="tx1">
                    <a:tint val="75000"/>
                  </a:schemeClr>
                </a:solidFill>
              </a:defRPr>
            </a:lvl1pPr>
          </a:lstStyle>
          <a:p>
            <a:pPr fontAlgn="base">
              <a:spcBef>
                <a:spcPct val="0"/>
              </a:spcBef>
              <a:spcAft>
                <a:spcPct val="0"/>
              </a:spcAft>
              <a:defRPr/>
            </a:pPr>
            <a:fld id="{FF16F97C-866D-4F85-A1F6-DDF39F62CB6A}" type="slidenum">
              <a:rPr lang="en-CA" smtClean="0">
                <a:solidFill>
                  <a:prstClr val="black">
                    <a:tint val="75000"/>
                  </a:prstClr>
                </a:solidFill>
                <a:ea typeface="ヒラギノ角ゴ Pro W3" pitchFamily="1" charset="-128"/>
              </a:rPr>
              <a:pPr fontAlgn="base">
                <a:spcBef>
                  <a:spcPct val="0"/>
                </a:spcBef>
                <a:spcAft>
                  <a:spcPct val="0"/>
                </a:spcAft>
                <a:defRPr/>
              </a:pPr>
              <a:t>‹#›</a:t>
            </a:fld>
            <a:endParaRPr lang="en-CA">
              <a:solidFill>
                <a:prstClr val="black">
                  <a:tint val="75000"/>
                </a:prstClr>
              </a:solidFill>
              <a:ea typeface="ヒラギノ角ゴ Pro W3" pitchFamily="1" charset="-128"/>
            </a:endParaRPr>
          </a:p>
        </p:txBody>
      </p:sp>
    </p:spTree>
    <p:extLst>
      <p:ext uri="{BB962C8B-B14F-4D97-AF65-F5344CB8AC3E}">
        <p14:creationId xmlns:p14="http://schemas.microsoft.com/office/powerpoint/2010/main" val="13760146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10" r:id="rId12"/>
  </p:sldLayoutIdLst>
  <p:hf hdr="0" ftr="0" dt="0"/>
  <p:txStyles>
    <p:titleStyle>
      <a:lvl1pPr algn="ctr" defTabSz="917657" rtl="0" eaLnBrk="1" latinLnBrk="0" hangingPunct="1">
        <a:spcBef>
          <a:spcPct val="0"/>
        </a:spcBef>
        <a:buNone/>
        <a:defRPr sz="4400" kern="1200">
          <a:solidFill>
            <a:schemeClr val="tx1"/>
          </a:solidFill>
          <a:latin typeface="+mj-lt"/>
          <a:ea typeface="+mj-ea"/>
          <a:cs typeface="+mj-cs"/>
        </a:defRPr>
      </a:lvl1pPr>
    </p:titleStyle>
    <p:bodyStyle>
      <a:lvl1pPr marL="344121" indent="-344121" algn="l" defTabSz="91765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5597" indent="-286768" algn="l" defTabSz="91765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7072" indent="-229414" algn="l" defTabSz="91765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5900" indent="-229414" algn="l" defTabSz="91765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64728" indent="-229414" algn="l" defTabSz="91765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23556" indent="-229414" algn="l" defTabSz="91765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82385" indent="-229414" algn="l" defTabSz="91765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41214" indent="-229414" algn="l" defTabSz="91765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00042" indent="-229414" algn="l" defTabSz="91765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7657" rtl="0" eaLnBrk="1" latinLnBrk="0" hangingPunct="1">
        <a:defRPr sz="1800" kern="1200">
          <a:solidFill>
            <a:schemeClr val="tx1"/>
          </a:solidFill>
          <a:latin typeface="+mn-lt"/>
          <a:ea typeface="+mn-ea"/>
          <a:cs typeface="+mn-cs"/>
        </a:defRPr>
      </a:lvl1pPr>
      <a:lvl2pPr marL="458828" algn="l" defTabSz="917657" rtl="0" eaLnBrk="1" latinLnBrk="0" hangingPunct="1">
        <a:defRPr sz="1800" kern="1200">
          <a:solidFill>
            <a:schemeClr val="tx1"/>
          </a:solidFill>
          <a:latin typeface="+mn-lt"/>
          <a:ea typeface="+mn-ea"/>
          <a:cs typeface="+mn-cs"/>
        </a:defRPr>
      </a:lvl2pPr>
      <a:lvl3pPr marL="917657" algn="l" defTabSz="917657" rtl="0" eaLnBrk="1" latinLnBrk="0" hangingPunct="1">
        <a:defRPr sz="1800" kern="1200">
          <a:solidFill>
            <a:schemeClr val="tx1"/>
          </a:solidFill>
          <a:latin typeface="+mn-lt"/>
          <a:ea typeface="+mn-ea"/>
          <a:cs typeface="+mn-cs"/>
        </a:defRPr>
      </a:lvl3pPr>
      <a:lvl4pPr marL="1376486" algn="l" defTabSz="917657" rtl="0" eaLnBrk="1" latinLnBrk="0" hangingPunct="1">
        <a:defRPr sz="1800" kern="1200">
          <a:solidFill>
            <a:schemeClr val="tx1"/>
          </a:solidFill>
          <a:latin typeface="+mn-lt"/>
          <a:ea typeface="+mn-ea"/>
          <a:cs typeface="+mn-cs"/>
        </a:defRPr>
      </a:lvl4pPr>
      <a:lvl5pPr marL="1835314" algn="l" defTabSz="917657" rtl="0" eaLnBrk="1" latinLnBrk="0" hangingPunct="1">
        <a:defRPr sz="1800" kern="1200">
          <a:solidFill>
            <a:schemeClr val="tx1"/>
          </a:solidFill>
          <a:latin typeface="+mn-lt"/>
          <a:ea typeface="+mn-ea"/>
          <a:cs typeface="+mn-cs"/>
        </a:defRPr>
      </a:lvl5pPr>
      <a:lvl6pPr marL="2294142" algn="l" defTabSz="917657" rtl="0" eaLnBrk="1" latinLnBrk="0" hangingPunct="1">
        <a:defRPr sz="1800" kern="1200">
          <a:solidFill>
            <a:schemeClr val="tx1"/>
          </a:solidFill>
          <a:latin typeface="+mn-lt"/>
          <a:ea typeface="+mn-ea"/>
          <a:cs typeface="+mn-cs"/>
        </a:defRPr>
      </a:lvl6pPr>
      <a:lvl7pPr marL="2752970" algn="l" defTabSz="917657" rtl="0" eaLnBrk="1" latinLnBrk="0" hangingPunct="1">
        <a:defRPr sz="1800" kern="1200">
          <a:solidFill>
            <a:schemeClr val="tx1"/>
          </a:solidFill>
          <a:latin typeface="+mn-lt"/>
          <a:ea typeface="+mn-ea"/>
          <a:cs typeface="+mn-cs"/>
        </a:defRPr>
      </a:lvl7pPr>
      <a:lvl8pPr marL="3211799" algn="l" defTabSz="917657" rtl="0" eaLnBrk="1" latinLnBrk="0" hangingPunct="1">
        <a:defRPr sz="1800" kern="1200">
          <a:solidFill>
            <a:schemeClr val="tx1"/>
          </a:solidFill>
          <a:latin typeface="+mn-lt"/>
          <a:ea typeface="+mn-ea"/>
          <a:cs typeface="+mn-cs"/>
        </a:defRPr>
      </a:lvl8pPr>
      <a:lvl9pPr marL="3670628" algn="l" defTabSz="91765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
          <p:cNvSpPr>
            <a:spLocks noGrp="1"/>
          </p:cNvSpPr>
          <p:nvPr>
            <p:ph type="ctrTitle"/>
          </p:nvPr>
        </p:nvSpPr>
        <p:spPr>
          <a:xfrm>
            <a:off x="0" y="-575095"/>
            <a:ext cx="11620500" cy="3212123"/>
          </a:xfrm>
        </p:spPr>
        <p:txBody>
          <a:bodyPr>
            <a:normAutofit/>
          </a:bodyPr>
          <a:lstStyle/>
          <a:p>
            <a:pPr eaLnBrk="1" hangingPunct="1"/>
            <a:r>
              <a:rPr lang="tr-TR" altLang="tr-TR" sz="4800" b="1" dirty="0" smtClean="0">
                <a:effectLst>
                  <a:outerShdw blurRad="38100" dist="38100" dir="2700000" algn="tl">
                    <a:srgbClr val="000000">
                      <a:alpha val="43137"/>
                    </a:srgbClr>
                  </a:outerShdw>
                </a:effectLst>
                <a:latin typeface="Corbel" panose="020B0503020204020204" pitchFamily="34" charset="0"/>
                <a:ea typeface="Segoe UI Black"/>
                <a:cs typeface="Times New Roman" pitchFamily="18" charset="0"/>
              </a:rPr>
              <a:t>İŞLETME GELİŞTİRME </a:t>
            </a:r>
          </a:p>
        </p:txBody>
      </p:sp>
      <p:sp>
        <p:nvSpPr>
          <p:cNvPr id="9219" name="Alt Başlık 2"/>
          <p:cNvSpPr>
            <a:spLocks noGrp="1"/>
          </p:cNvSpPr>
          <p:nvPr>
            <p:ph type="subTitle" idx="1"/>
          </p:nvPr>
        </p:nvSpPr>
        <p:spPr/>
        <p:txBody>
          <a:bodyPr/>
          <a:lstStyle/>
          <a:p>
            <a:r>
              <a:rPr lang="tr-TR" altLang="tr-TR" sz="4800" b="1" dirty="0">
                <a:solidFill>
                  <a:schemeClr val="tx1"/>
                </a:solidFill>
                <a:effectLst>
                  <a:outerShdw blurRad="38100" dist="38100" dir="2700000" algn="tl">
                    <a:srgbClr val="000000">
                      <a:alpha val="43137"/>
                    </a:srgbClr>
                  </a:outerShdw>
                </a:effectLst>
                <a:latin typeface="Corbel" panose="020B0503020204020204" pitchFamily="34" charset="0"/>
                <a:ea typeface="Segoe UI Light" pitchFamily="34" charset="0"/>
                <a:cs typeface="Times New Roman" pitchFamily="18" charset="0"/>
              </a:rPr>
              <a:t>DESTEK PROGRAM</a:t>
            </a:r>
            <a:endParaRPr lang="tr-TR" altLang="tr-TR" sz="4800" b="1" dirty="0" smtClean="0">
              <a:solidFill>
                <a:schemeClr val="tx1"/>
              </a:solidFill>
              <a:effectLst>
                <a:outerShdw blurRad="38100" dist="38100" dir="2700000" algn="tl">
                  <a:srgbClr val="000000">
                    <a:alpha val="43137"/>
                  </a:srgbClr>
                </a:outerShdw>
              </a:effectLst>
              <a:latin typeface="Corbel" panose="020B0503020204020204" pitchFamily="34" charset="0"/>
              <a:ea typeface="Segoe UI Light" pitchFamily="34" charset="0"/>
              <a:cs typeface="Times New Roman" pitchFamily="18" charset="0"/>
            </a:endParaRPr>
          </a:p>
        </p:txBody>
      </p:sp>
      <p:pic>
        <p:nvPicPr>
          <p:cNvPr id="3" name="Resim 2"/>
          <p:cNvPicPr>
            <a:picLocks noChangeAspect="1"/>
          </p:cNvPicPr>
          <p:nvPr/>
        </p:nvPicPr>
        <p:blipFill>
          <a:blip r:embed="rId2"/>
          <a:stretch>
            <a:fillRect/>
          </a:stretch>
        </p:blipFill>
        <p:spPr>
          <a:xfrm>
            <a:off x="9969692" y="5787877"/>
            <a:ext cx="1865538" cy="932769"/>
          </a:xfrm>
          <a:prstGeom prst="rect">
            <a:avLst/>
          </a:prstGeom>
        </p:spPr>
      </p:pic>
      <p:pic>
        <p:nvPicPr>
          <p:cNvPr id="4" name="Resim 3"/>
          <p:cNvPicPr>
            <a:picLocks noChangeAspect="1"/>
          </p:cNvPicPr>
          <p:nvPr/>
        </p:nvPicPr>
        <p:blipFill>
          <a:blip r:embed="rId3"/>
          <a:stretch>
            <a:fillRect/>
          </a:stretch>
        </p:blipFill>
        <p:spPr>
          <a:xfrm>
            <a:off x="8904343" y="5815311"/>
            <a:ext cx="877900" cy="877900"/>
          </a:xfrm>
          <a:prstGeom prst="rect">
            <a:avLst/>
          </a:prstGeom>
        </p:spPr>
      </p:pic>
    </p:spTree>
    <p:extLst>
      <p:ext uri="{BB962C8B-B14F-4D97-AF65-F5344CB8AC3E}">
        <p14:creationId xmlns:p14="http://schemas.microsoft.com/office/powerpoint/2010/main" val="2505788319"/>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7C1868C5-B491-42BF-9F5C-46095BC3F40A}" type="slidenum">
              <a:rPr lang="tr-TR" smtClean="0"/>
              <a:t>10</a:t>
            </a:fld>
            <a:endParaRPr lang="tr-TR" dirty="0"/>
          </a:p>
        </p:txBody>
      </p:sp>
      <p:graphicFrame>
        <p:nvGraphicFramePr>
          <p:cNvPr id="37" name="Table 3"/>
          <p:cNvGraphicFramePr>
            <a:graphicFrameLocks noGrp="1"/>
          </p:cNvGraphicFramePr>
          <p:nvPr>
            <p:extLst>
              <p:ext uri="{D42A27DB-BD31-4B8C-83A1-F6EECF244321}">
                <p14:modId xmlns:p14="http://schemas.microsoft.com/office/powerpoint/2010/main" val="2331406294"/>
              </p:ext>
            </p:extLst>
          </p:nvPr>
        </p:nvGraphicFramePr>
        <p:xfrm>
          <a:off x="623393" y="1122276"/>
          <a:ext cx="11041225" cy="504055"/>
        </p:xfrm>
        <a:graphic>
          <a:graphicData uri="http://schemas.openxmlformats.org/drawingml/2006/table">
            <a:tbl>
              <a:tblPr firstRow="1" bandRow="1">
                <a:tableStyleId>{5C22544A-7EE6-4342-B048-85BDC9FD1C3A}</a:tableStyleId>
              </a:tblPr>
              <a:tblGrid>
                <a:gridCol w="11041225"/>
              </a:tblGrid>
              <a:tr h="5040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t>Tasarım</a:t>
                      </a:r>
                      <a:r>
                        <a:rPr lang="tr-TR" sz="2400" baseline="0" dirty="0" smtClean="0"/>
                        <a:t> Desteği</a:t>
                      </a:r>
                      <a:endParaRPr lang="tr-TR" sz="2400" dirty="0" smtClean="0"/>
                    </a:p>
                  </a:txBody>
                  <a:tcPr marL="121920" marR="121920"/>
                </a:tc>
              </a:tr>
            </a:tbl>
          </a:graphicData>
        </a:graphic>
      </p:graphicFrame>
      <p:graphicFrame>
        <p:nvGraphicFramePr>
          <p:cNvPr id="38" name="Tablo 37"/>
          <p:cNvGraphicFramePr>
            <a:graphicFrameLocks noGrp="1"/>
          </p:cNvGraphicFramePr>
          <p:nvPr>
            <p:extLst>
              <p:ext uri="{D42A27DB-BD31-4B8C-83A1-F6EECF244321}">
                <p14:modId xmlns:p14="http://schemas.microsoft.com/office/powerpoint/2010/main" val="408219897"/>
              </p:ext>
            </p:extLst>
          </p:nvPr>
        </p:nvGraphicFramePr>
        <p:xfrm>
          <a:off x="623392" y="1628800"/>
          <a:ext cx="5280587" cy="4619600"/>
        </p:xfrm>
        <a:graphic>
          <a:graphicData uri="http://schemas.openxmlformats.org/drawingml/2006/table">
            <a:tbl>
              <a:tblPr firstRow="1" bandRow="1">
                <a:tableStyleId>{7DF18680-E054-41AD-8BC1-D1AEF772440D}</a:tableStyleId>
              </a:tblPr>
              <a:tblGrid>
                <a:gridCol w="5280587"/>
              </a:tblGrid>
              <a:tr h="331428">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BAŞVURU KRİTERLERİ</a:t>
                      </a:r>
                    </a:p>
                  </a:txBody>
                  <a:tcPr marL="12700" marR="12700" marT="9525" marB="0"/>
                </a:tc>
              </a:tr>
              <a:tr h="4288172">
                <a:tc>
                  <a:txBody>
                    <a:bodyPr/>
                    <a:lstStyle/>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600" u="none" strike="noStrike" kern="1200" baseline="0" dirty="0" smtClean="0">
                          <a:solidFill>
                            <a:schemeClr val="tx1">
                              <a:lumMod val="50000"/>
                            </a:schemeClr>
                          </a:solidFill>
                          <a:effectLst/>
                        </a:rPr>
                        <a:t> </a:t>
                      </a:r>
                      <a:r>
                        <a:rPr lang="tr-TR" sz="1400" kern="1200" dirty="0" smtClean="0">
                          <a:solidFill>
                            <a:schemeClr val="tx1">
                              <a:lumMod val="50000"/>
                            </a:schemeClr>
                          </a:solidFill>
                          <a:effectLst/>
                          <a:latin typeface="+mn-lt"/>
                          <a:ea typeface="+mn-ea"/>
                          <a:cs typeface="+mn-cs"/>
                        </a:rPr>
                        <a:t>İşletmelerin; Endüstriyel Tasarımcılar Meslek Kuruluşu Derneği, Grafikerler Meslek Kuruluşu Derneği, Moda Tasarımcıları Derneği ve İç Mimarlar Odası üyeleri ile üyelerinin; sahibi, ortağı veya çalışanı olduğu firmalardan, üniversitelerden, Gaziantep Bölgesel Endüstriyel Tasarım ve </a:t>
                      </a:r>
                      <a:r>
                        <a:rPr lang="tr-TR" sz="1400" kern="1200" dirty="0" err="1" smtClean="0">
                          <a:solidFill>
                            <a:schemeClr val="tx1">
                              <a:lumMod val="50000"/>
                            </a:schemeClr>
                          </a:solidFill>
                          <a:effectLst/>
                          <a:latin typeface="+mn-lt"/>
                          <a:ea typeface="+mn-ea"/>
                          <a:cs typeface="+mn-cs"/>
                        </a:rPr>
                        <a:t>Hibrit</a:t>
                      </a:r>
                      <a:r>
                        <a:rPr lang="tr-TR" sz="1400" kern="1200" dirty="0" smtClean="0">
                          <a:solidFill>
                            <a:schemeClr val="tx1">
                              <a:lumMod val="50000"/>
                            </a:schemeClr>
                          </a:solidFill>
                          <a:effectLst/>
                          <a:latin typeface="+mn-lt"/>
                          <a:ea typeface="+mn-ea"/>
                          <a:cs typeface="+mn-cs"/>
                        </a:rPr>
                        <a:t> Modelleme Merkezi (GETHAM)’</a:t>
                      </a:r>
                      <a:r>
                        <a:rPr lang="tr-TR" sz="1400" kern="1200" dirty="0" err="1" smtClean="0">
                          <a:solidFill>
                            <a:schemeClr val="tx1">
                              <a:lumMod val="50000"/>
                            </a:schemeClr>
                          </a:solidFill>
                          <a:effectLst/>
                          <a:latin typeface="+mn-lt"/>
                          <a:ea typeface="+mn-ea"/>
                          <a:cs typeface="+mn-cs"/>
                        </a:rPr>
                        <a:t>nden</a:t>
                      </a:r>
                      <a:r>
                        <a:rPr lang="tr-TR" sz="1400" kern="1200" dirty="0" smtClean="0">
                          <a:solidFill>
                            <a:schemeClr val="tx1">
                              <a:lumMod val="50000"/>
                            </a:schemeClr>
                          </a:solidFill>
                          <a:effectLst/>
                          <a:latin typeface="+mn-lt"/>
                          <a:ea typeface="+mn-ea"/>
                          <a:cs typeface="+mn-cs"/>
                        </a:rPr>
                        <a:t> ve 28/2/2008 tarihli ve 5746 sayılı Araştırma, Geliştirme ve Tasarım Faaliyetlerinin Desteklenmesi Hakkında Kanun kapsamındaki tasarım merkezlerinden ürün tasarımına yönelik hizmet alımlarına destek verilir. </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400" kern="1200" dirty="0" smtClean="0">
                          <a:solidFill>
                            <a:schemeClr val="tx1">
                              <a:lumMod val="50000"/>
                            </a:schemeClr>
                          </a:solidFill>
                          <a:effectLst/>
                          <a:latin typeface="+mn-lt"/>
                          <a:ea typeface="+mn-ea"/>
                          <a:cs typeface="+mn-cs"/>
                        </a:rPr>
                        <a:t>Her bir ürün tasarımı için destek üst limiti </a:t>
                      </a:r>
                      <a:r>
                        <a:rPr lang="tr-TR" sz="1400" b="1" kern="1200" dirty="0" smtClean="0">
                          <a:solidFill>
                            <a:schemeClr val="tx1">
                              <a:lumMod val="50000"/>
                            </a:schemeClr>
                          </a:solidFill>
                          <a:effectLst/>
                          <a:latin typeface="+mn-lt"/>
                          <a:ea typeface="+mn-ea"/>
                          <a:cs typeface="+mn-cs"/>
                        </a:rPr>
                        <a:t>2.000 (iki bin) </a:t>
                      </a:r>
                      <a:r>
                        <a:rPr lang="tr-TR" sz="1400" kern="1200" dirty="0" smtClean="0">
                          <a:solidFill>
                            <a:schemeClr val="tx1">
                              <a:lumMod val="50000"/>
                            </a:schemeClr>
                          </a:solidFill>
                          <a:effectLst/>
                          <a:latin typeface="+mn-lt"/>
                          <a:ea typeface="+mn-ea"/>
                          <a:cs typeface="+mn-cs"/>
                        </a:rPr>
                        <a:t>TL’dir. </a:t>
                      </a:r>
                      <a:r>
                        <a:rPr lang="tr-TR" sz="1400" u="none" strike="noStrike" kern="1200" baseline="0" dirty="0" smtClean="0">
                          <a:solidFill>
                            <a:schemeClr val="tx1">
                              <a:lumMod val="50000"/>
                            </a:schemeClr>
                          </a:solidFill>
                          <a:effectLst/>
                        </a:rPr>
                        <a:t>Program süresince desteğinin üst limiti </a:t>
                      </a:r>
                      <a:r>
                        <a:rPr lang="tr-TR" sz="1400" b="1" u="none" strike="noStrike" kern="1200" baseline="0" dirty="0" smtClean="0">
                          <a:solidFill>
                            <a:schemeClr val="tx1">
                              <a:lumMod val="50000"/>
                            </a:schemeClr>
                          </a:solidFill>
                          <a:effectLst/>
                        </a:rPr>
                        <a:t>25.000 (yirmi beş bin) </a:t>
                      </a:r>
                      <a:r>
                        <a:rPr lang="tr-TR" sz="1400" b="0" u="none" strike="noStrike" kern="1200" baseline="0" dirty="0" smtClean="0">
                          <a:solidFill>
                            <a:schemeClr val="tx1">
                              <a:lumMod val="50000"/>
                            </a:schemeClr>
                          </a:solidFill>
                          <a:effectLst/>
                        </a:rPr>
                        <a:t>TL’dir.</a:t>
                      </a:r>
                    </a:p>
                  </a:txBody>
                  <a:tcPr marL="12700" marR="12700" marT="9525" marB="0"/>
                </a:tc>
              </a:tr>
            </a:tbl>
          </a:graphicData>
        </a:graphic>
      </p:graphicFrame>
      <p:graphicFrame>
        <p:nvGraphicFramePr>
          <p:cNvPr id="53" name="Tablo 52"/>
          <p:cNvGraphicFramePr>
            <a:graphicFrameLocks noGrp="1"/>
          </p:cNvGraphicFramePr>
          <p:nvPr>
            <p:extLst>
              <p:ext uri="{D42A27DB-BD31-4B8C-83A1-F6EECF244321}">
                <p14:modId xmlns:p14="http://schemas.microsoft.com/office/powerpoint/2010/main" val="2283735677"/>
              </p:ext>
            </p:extLst>
          </p:nvPr>
        </p:nvGraphicFramePr>
        <p:xfrm>
          <a:off x="6014211" y="1612900"/>
          <a:ext cx="5657089" cy="4610100"/>
        </p:xfrm>
        <a:graphic>
          <a:graphicData uri="http://schemas.openxmlformats.org/drawingml/2006/table">
            <a:tbl>
              <a:tblPr firstRow="1" bandRow="1">
                <a:tableStyleId>{93296810-A885-4BE3-A3E7-6D5BEEA58F35}</a:tableStyleId>
              </a:tblPr>
              <a:tblGrid>
                <a:gridCol w="5657089"/>
              </a:tblGrid>
              <a:tr h="360574">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İSTENEN BELGELER</a:t>
                      </a:r>
                    </a:p>
                  </a:txBody>
                  <a:tcPr marL="12700" marR="12700" marT="9525" marB="0"/>
                </a:tc>
              </a:tr>
              <a:tr h="4249526">
                <a:tc>
                  <a:txBody>
                    <a:bodyPr/>
                    <a:lstStyle/>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300" b="1" u="sng" strike="noStrike" kern="1200" baseline="0" dirty="0" smtClean="0">
                          <a:solidFill>
                            <a:schemeClr val="tx1">
                              <a:lumMod val="50000"/>
                            </a:schemeClr>
                          </a:solidFill>
                          <a:effectLst/>
                        </a:rPr>
                        <a:t>Ödeme aşamasında</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300" b="0" u="none" strike="noStrike" kern="1200" baseline="0" dirty="0" smtClean="0">
                          <a:solidFill>
                            <a:schemeClr val="tx1">
                              <a:lumMod val="50000"/>
                            </a:schemeClr>
                          </a:solidFill>
                          <a:effectLst/>
                        </a:rPr>
                        <a:t>İşletmenin hazırlatmış olduğu tasarıma ilişkin çizim,</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300" b="0" u="none" strike="noStrike" kern="1200" baseline="0" dirty="0" smtClean="0">
                          <a:solidFill>
                            <a:schemeClr val="tx1">
                              <a:lumMod val="50000"/>
                            </a:schemeClr>
                          </a:solidFill>
                          <a:effectLst/>
                        </a:rPr>
                        <a:t>İşletme adına düzenlenmiş fatura / fatura yerine geçen belge,</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300" b="0" u="none" strike="noStrike" kern="1200" baseline="0" dirty="0" smtClean="0">
                          <a:solidFill>
                            <a:schemeClr val="tx1">
                              <a:lumMod val="50000"/>
                            </a:schemeClr>
                          </a:solidFill>
                          <a:effectLst/>
                        </a:rPr>
                        <a:t>Fatura tutarının hizmet sağlayıcıya ödendiğini gösterir banka dekontu, </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300" b="0" u="none" strike="noStrike" kern="1200" baseline="0" dirty="0" smtClean="0">
                          <a:solidFill>
                            <a:schemeClr val="tx1">
                              <a:lumMod val="50000"/>
                            </a:schemeClr>
                          </a:solidFill>
                          <a:effectLst/>
                        </a:rPr>
                        <a:t>Tasarıma konu Sınai Mülkiyet Hakları Belgesi (varsa),</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300" b="0" u="none" strike="noStrike" kern="1200" baseline="0" dirty="0" smtClean="0">
                          <a:solidFill>
                            <a:schemeClr val="tx1">
                              <a:lumMod val="50000"/>
                            </a:schemeClr>
                          </a:solidFill>
                          <a:effectLst/>
                        </a:rPr>
                        <a:t>Hizmet sağlayıcının üye belgesi (Endüstriyel Tasarımcılar Meslek Kuruluşu Derneği, Grafikerler Meslek Kuruluşu Derneği, Moda Tasarımcıları Derneği, İç Mimarlar Odası ve Gaziantep Bölgesel Endüstriyel Tasarım ve </a:t>
                      </a:r>
                      <a:r>
                        <a:rPr lang="tr-TR" sz="1300" b="0" u="none" strike="noStrike" kern="1200" baseline="0" dirty="0" err="1" smtClean="0">
                          <a:solidFill>
                            <a:schemeClr val="tx1">
                              <a:lumMod val="50000"/>
                            </a:schemeClr>
                          </a:solidFill>
                          <a:effectLst/>
                        </a:rPr>
                        <a:t>Hibrit</a:t>
                      </a:r>
                      <a:r>
                        <a:rPr lang="tr-TR" sz="1300" b="0" u="none" strike="noStrike" kern="1200" baseline="0" dirty="0" smtClean="0">
                          <a:solidFill>
                            <a:schemeClr val="tx1">
                              <a:lumMod val="50000"/>
                            </a:schemeClr>
                          </a:solidFill>
                          <a:effectLst/>
                        </a:rPr>
                        <a:t> Modelleme Merkezi (GETHAM) üyelerinden hizmet alınması durumunda), </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300" b="0" u="none" strike="noStrike" kern="1200" baseline="0" dirty="0" smtClean="0">
                          <a:solidFill>
                            <a:schemeClr val="tx1">
                              <a:lumMod val="50000"/>
                            </a:schemeClr>
                          </a:solidFill>
                          <a:effectLst/>
                        </a:rPr>
                        <a:t>Hizmet Sağlayıcının SGK Hizmet Listesi (Tasarımcının Hizmet Sağlayıcı Çalışanı Olması Durumunda Başvuru ve Fatura Tarihi İtibariyle Güncel SGK Hizmet Listesi)</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300" b="0" u="none" strike="noStrike" kern="1200" baseline="0" dirty="0" smtClean="0">
                          <a:solidFill>
                            <a:schemeClr val="tx1">
                              <a:lumMod val="50000"/>
                            </a:schemeClr>
                          </a:solidFill>
                          <a:effectLst/>
                        </a:rPr>
                        <a:t>İşletmenin SGK Borcu Yoktur Yazısı</a:t>
                      </a:r>
                    </a:p>
                  </a:txBody>
                  <a:tcPr marL="12700" marR="12700" marT="9525" marB="0"/>
                </a:tc>
              </a:tr>
            </a:tbl>
          </a:graphicData>
        </a:graphic>
      </p:graphicFrame>
      <p:pic>
        <p:nvPicPr>
          <p:cNvPr id="2" name="Resim 1"/>
          <p:cNvPicPr>
            <a:picLocks noChangeAspect="1"/>
          </p:cNvPicPr>
          <p:nvPr/>
        </p:nvPicPr>
        <p:blipFill>
          <a:blip r:embed="rId2"/>
          <a:stretch>
            <a:fillRect/>
          </a:stretch>
        </p:blipFill>
        <p:spPr>
          <a:xfrm>
            <a:off x="9429259" y="5315631"/>
            <a:ext cx="1865538" cy="932769"/>
          </a:xfrm>
          <a:prstGeom prst="rect">
            <a:avLst/>
          </a:prstGeom>
        </p:spPr>
      </p:pic>
    </p:spTree>
    <p:extLst>
      <p:ext uri="{BB962C8B-B14F-4D97-AF65-F5344CB8AC3E}">
        <p14:creationId xmlns:p14="http://schemas.microsoft.com/office/powerpoint/2010/main" val="668551710"/>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t>11</a:t>
            </a:fld>
            <a:endParaRPr lang="tr-TR" dirty="0"/>
          </a:p>
        </p:txBody>
      </p:sp>
      <p:graphicFrame>
        <p:nvGraphicFramePr>
          <p:cNvPr id="7" name="Table 3"/>
          <p:cNvGraphicFramePr>
            <a:graphicFrameLocks noGrp="1"/>
          </p:cNvGraphicFramePr>
          <p:nvPr>
            <p:extLst>
              <p:ext uri="{D42A27DB-BD31-4B8C-83A1-F6EECF244321}">
                <p14:modId xmlns:p14="http://schemas.microsoft.com/office/powerpoint/2010/main" val="1342526008"/>
              </p:ext>
            </p:extLst>
          </p:nvPr>
        </p:nvGraphicFramePr>
        <p:xfrm>
          <a:off x="623393" y="1122276"/>
          <a:ext cx="11041225" cy="504055"/>
        </p:xfrm>
        <a:graphic>
          <a:graphicData uri="http://schemas.openxmlformats.org/drawingml/2006/table">
            <a:tbl>
              <a:tblPr firstRow="1" bandRow="1">
                <a:tableStyleId>{5C22544A-7EE6-4342-B048-85BDC9FD1C3A}</a:tableStyleId>
              </a:tblPr>
              <a:tblGrid>
                <a:gridCol w="11041225"/>
              </a:tblGrid>
              <a:tr h="5040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t>Sınai Mülkiyet Hakları Desteği</a:t>
                      </a:r>
                    </a:p>
                  </a:txBody>
                  <a:tcPr marL="121920" marR="121920"/>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1328945657"/>
              </p:ext>
            </p:extLst>
          </p:nvPr>
        </p:nvGraphicFramePr>
        <p:xfrm>
          <a:off x="623392" y="1628800"/>
          <a:ext cx="5280587" cy="4610982"/>
        </p:xfrm>
        <a:graphic>
          <a:graphicData uri="http://schemas.openxmlformats.org/drawingml/2006/table">
            <a:tbl>
              <a:tblPr firstRow="1" bandRow="1">
                <a:tableStyleId>{7DF18680-E054-41AD-8BC1-D1AEF772440D}</a:tableStyleId>
              </a:tblPr>
              <a:tblGrid>
                <a:gridCol w="5280587"/>
              </a:tblGrid>
              <a:tr h="356463">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BAŞVURU KRİTERLERİ</a:t>
                      </a:r>
                    </a:p>
                  </a:txBody>
                  <a:tcPr marL="12700" marR="12700" marT="9525" marB="0"/>
                </a:tc>
              </a:tr>
              <a:tr h="4254519">
                <a:tc>
                  <a:txBody>
                    <a:bodyPr/>
                    <a:lstStyle/>
                    <a:p>
                      <a:pPr algn="just">
                        <a:lnSpc>
                          <a:spcPct val="150000"/>
                        </a:lnSpc>
                      </a:pPr>
                      <a:r>
                        <a:rPr lang="tr-TR" sz="1400" kern="1200" dirty="0" smtClean="0">
                          <a:solidFill>
                            <a:schemeClr val="tx1">
                              <a:lumMod val="50000"/>
                            </a:schemeClr>
                          </a:solidFill>
                          <a:effectLst/>
                          <a:latin typeface="+mn-lt"/>
                          <a:ea typeface="+mn-ea"/>
                          <a:cs typeface="+mn-cs"/>
                        </a:rPr>
                        <a:t>İşletmelerin; Patent, Faydalı Model Belgesi, Endüstriyel Tasarım Tescili Belgesi ve Entegre Devre Topografyaları Tescil Belgesi almak için Türk Patent ve Marka Kurumu (TÜRKPATENT)’</a:t>
                      </a:r>
                      <a:r>
                        <a:rPr lang="tr-TR" sz="1400" kern="1200" dirty="0" err="1" smtClean="0">
                          <a:solidFill>
                            <a:schemeClr val="tx1">
                              <a:lumMod val="50000"/>
                            </a:schemeClr>
                          </a:solidFill>
                          <a:effectLst/>
                          <a:latin typeface="+mn-lt"/>
                          <a:ea typeface="+mn-ea"/>
                          <a:cs typeface="+mn-cs"/>
                        </a:rPr>
                        <a:t>na</a:t>
                      </a:r>
                      <a:r>
                        <a:rPr lang="tr-TR" sz="1400" kern="1200" dirty="0" smtClean="0">
                          <a:solidFill>
                            <a:schemeClr val="tx1">
                              <a:lumMod val="50000"/>
                            </a:schemeClr>
                          </a:solidFill>
                          <a:effectLst/>
                          <a:latin typeface="+mn-lt"/>
                          <a:ea typeface="+mn-ea"/>
                          <a:cs typeface="+mn-cs"/>
                        </a:rPr>
                        <a:t> yaptığı ödemeler ile patent ve marka vekili giderlerine, Patent, Faydalı Model Belgesi, Endüstriyel Tasarım Tescili Belgesi, Entegre Devre Topografyaları Tescil Belgesi ve Yurt Dışı Marka Tescil Belgesi almak için TÜRKPATENT muadili yurt dışı kurum/kuruluşlara yaptığı ödemelere destek verilir.</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400" kern="1200" dirty="0" err="1" smtClean="0">
                          <a:solidFill>
                            <a:schemeClr val="tx1">
                              <a:lumMod val="50000"/>
                            </a:schemeClr>
                          </a:solidFill>
                          <a:effectLst/>
                          <a:latin typeface="+mn-lt"/>
                          <a:ea typeface="+mn-ea"/>
                          <a:cs typeface="+mn-cs"/>
                        </a:rPr>
                        <a:t>TÜRKPATENT’ten</a:t>
                      </a:r>
                      <a:r>
                        <a:rPr lang="tr-TR" sz="1400" kern="1200" dirty="0" smtClean="0">
                          <a:solidFill>
                            <a:schemeClr val="tx1">
                              <a:lumMod val="50000"/>
                            </a:schemeClr>
                          </a:solidFill>
                          <a:effectLst/>
                          <a:latin typeface="+mn-lt"/>
                          <a:ea typeface="+mn-ea"/>
                          <a:cs typeface="+mn-cs"/>
                        </a:rPr>
                        <a:t> alınacak her bir belge için destek üst limiti </a:t>
                      </a:r>
                      <a:r>
                        <a:rPr lang="tr-TR" sz="1400" b="1" kern="1200" dirty="0" smtClean="0">
                          <a:solidFill>
                            <a:schemeClr val="tx1">
                              <a:lumMod val="50000"/>
                            </a:schemeClr>
                          </a:solidFill>
                          <a:effectLst/>
                          <a:latin typeface="+mn-lt"/>
                          <a:ea typeface="+mn-ea"/>
                          <a:cs typeface="+mn-cs"/>
                        </a:rPr>
                        <a:t>5.000 (beş bin) </a:t>
                      </a:r>
                      <a:r>
                        <a:rPr lang="tr-TR" sz="1400" kern="1200" dirty="0" smtClean="0">
                          <a:solidFill>
                            <a:schemeClr val="tx1">
                              <a:lumMod val="50000"/>
                            </a:schemeClr>
                          </a:solidFill>
                          <a:effectLst/>
                          <a:latin typeface="+mn-lt"/>
                          <a:ea typeface="+mn-ea"/>
                          <a:cs typeface="+mn-cs"/>
                        </a:rPr>
                        <a:t>TL,</a:t>
                      </a:r>
                      <a:r>
                        <a:rPr lang="tr-TR" sz="1400" kern="1200" baseline="0" dirty="0" smtClean="0">
                          <a:solidFill>
                            <a:schemeClr val="tx1">
                              <a:lumMod val="50000"/>
                            </a:schemeClr>
                          </a:solidFill>
                          <a:effectLst/>
                          <a:latin typeface="+mn-lt"/>
                          <a:ea typeface="+mn-ea"/>
                          <a:cs typeface="+mn-cs"/>
                        </a:rPr>
                        <a:t> </a:t>
                      </a:r>
                      <a:r>
                        <a:rPr lang="tr-TR" sz="1400" kern="1200" dirty="0" smtClean="0">
                          <a:solidFill>
                            <a:schemeClr val="tx1">
                              <a:lumMod val="50000"/>
                            </a:schemeClr>
                          </a:solidFill>
                          <a:effectLst/>
                          <a:latin typeface="+mn-lt"/>
                          <a:ea typeface="+mn-ea"/>
                          <a:cs typeface="+mn-cs"/>
                        </a:rPr>
                        <a:t>TÜRKPATENT</a:t>
                      </a:r>
                      <a:r>
                        <a:rPr lang="tr-TR" sz="1400" kern="1200" baseline="0" dirty="0" smtClean="0">
                          <a:solidFill>
                            <a:schemeClr val="tx1">
                              <a:lumMod val="50000"/>
                            </a:schemeClr>
                          </a:solidFill>
                          <a:effectLst/>
                          <a:latin typeface="+mn-lt"/>
                          <a:ea typeface="+mn-ea"/>
                          <a:cs typeface="+mn-cs"/>
                        </a:rPr>
                        <a:t> muadili yurt dışı kurum/kuruluşlardan</a:t>
                      </a:r>
                      <a:r>
                        <a:rPr lang="tr-TR" sz="1400" kern="1200" dirty="0" smtClean="0">
                          <a:solidFill>
                            <a:schemeClr val="tx1">
                              <a:lumMod val="50000"/>
                            </a:schemeClr>
                          </a:solidFill>
                          <a:effectLst/>
                          <a:latin typeface="+mn-lt"/>
                          <a:ea typeface="+mn-ea"/>
                          <a:cs typeface="+mn-cs"/>
                        </a:rPr>
                        <a:t> alınacak her bir belge için destek üst limiti </a:t>
                      </a:r>
                      <a:r>
                        <a:rPr lang="tr-TR" sz="1400" b="1" kern="1200" dirty="0" smtClean="0">
                          <a:solidFill>
                            <a:schemeClr val="tx1">
                              <a:lumMod val="50000"/>
                            </a:schemeClr>
                          </a:solidFill>
                          <a:effectLst/>
                          <a:latin typeface="+mn-lt"/>
                          <a:ea typeface="+mn-ea"/>
                          <a:cs typeface="+mn-cs"/>
                        </a:rPr>
                        <a:t>10.000 (on bin) </a:t>
                      </a:r>
                      <a:r>
                        <a:rPr lang="tr-TR" sz="1400" kern="1200" dirty="0" smtClean="0">
                          <a:solidFill>
                            <a:schemeClr val="tx1">
                              <a:lumMod val="50000"/>
                            </a:schemeClr>
                          </a:solidFill>
                          <a:effectLst/>
                          <a:latin typeface="+mn-lt"/>
                          <a:ea typeface="+mn-ea"/>
                          <a:cs typeface="+mn-cs"/>
                        </a:rPr>
                        <a:t>TL.  </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400" u="none" strike="noStrike" kern="1200" baseline="0" dirty="0" smtClean="0">
                          <a:solidFill>
                            <a:schemeClr val="tx1">
                              <a:lumMod val="50000"/>
                            </a:schemeClr>
                          </a:solidFill>
                          <a:effectLst/>
                        </a:rPr>
                        <a:t>Program süresince desteğinin üst limiti </a:t>
                      </a:r>
                      <a:r>
                        <a:rPr lang="tr-TR" sz="1400" b="1" u="none" strike="noStrike" kern="1200" baseline="0" dirty="0" smtClean="0">
                          <a:solidFill>
                            <a:schemeClr val="tx1">
                              <a:lumMod val="50000"/>
                            </a:schemeClr>
                          </a:solidFill>
                          <a:effectLst/>
                        </a:rPr>
                        <a:t>30.000 (otuz bin)</a:t>
                      </a:r>
                      <a:r>
                        <a:rPr lang="tr-TR" sz="1400" b="0" u="none" strike="noStrike" kern="1200" baseline="0" dirty="0" smtClean="0">
                          <a:solidFill>
                            <a:schemeClr val="tx1">
                              <a:lumMod val="50000"/>
                            </a:schemeClr>
                          </a:solidFill>
                          <a:effectLst/>
                        </a:rPr>
                        <a:t> TL’dir.</a:t>
                      </a:r>
                    </a:p>
                  </a:txBody>
                  <a:tcPr marL="12700" marR="12700" marT="9525" marB="0"/>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951184053"/>
              </p:ext>
            </p:extLst>
          </p:nvPr>
        </p:nvGraphicFramePr>
        <p:xfrm>
          <a:off x="6096001" y="1628800"/>
          <a:ext cx="5562600" cy="4604935"/>
        </p:xfrm>
        <a:graphic>
          <a:graphicData uri="http://schemas.openxmlformats.org/drawingml/2006/table">
            <a:tbl>
              <a:tblPr firstRow="1" bandRow="1">
                <a:tableStyleId>{93296810-A885-4BE3-A3E7-6D5BEEA58F35}</a:tableStyleId>
              </a:tblPr>
              <a:tblGrid>
                <a:gridCol w="5562600"/>
              </a:tblGrid>
              <a:tr h="360170">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İSTENİLEN BELGELER</a:t>
                      </a:r>
                    </a:p>
                  </a:txBody>
                  <a:tcPr marL="12700" marR="12700" marT="9525" marB="0"/>
                </a:tc>
              </a:tr>
              <a:tr h="4244765">
                <a:tc>
                  <a:txBody>
                    <a:bodyPr/>
                    <a:lstStyle/>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Patent Vekili ve/veya Sınai Mülkiyet Haklarına konu belgeyi veren kurum/kuruluş tarafından başvuru ve/veya tescile ilişkin düzenlenmiş fatura / fatura yerine geçen belge,</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Patent Vekili ve/veya Sınai Mülkiyet Haklarına konu belgeyi veren kurum/kuruluşa başvuru ve/veya tescile ilişkin yapılan ödemelere ilişkin banka dekontu,</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Destek kapsamında alınan belge/Başvurunun yayın ilanına ilişkin belge,</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İşletmenin SGK Borcu Yoktur Yazısı</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endParaRPr lang="tr-TR" sz="1200" b="0" u="none" strike="noStrike" kern="1200" baseline="0" dirty="0" smtClean="0">
                        <a:effectLst/>
                      </a:endParaRPr>
                    </a:p>
                    <a:p>
                      <a:pPr marL="0" marR="0" indent="0" algn="l" defTabSz="914400" rtl="0" eaLnBrk="1" fontAlgn="b" latinLnBrk="0" hangingPunct="1">
                        <a:lnSpc>
                          <a:spcPct val="150000"/>
                        </a:lnSpc>
                        <a:spcBef>
                          <a:spcPts val="0"/>
                        </a:spcBef>
                        <a:spcAft>
                          <a:spcPts val="0"/>
                        </a:spcAft>
                        <a:buClrTx/>
                        <a:buSzTx/>
                        <a:buFont typeface="Arial" pitchFamily="34" charset="0"/>
                        <a:buNone/>
                        <a:tabLst/>
                        <a:defRPr/>
                      </a:pPr>
                      <a:endParaRPr lang="tr-TR" sz="1200" b="0" u="none" strike="noStrike" kern="1200" baseline="0" dirty="0" smtClean="0">
                        <a:effectLst/>
                      </a:endParaRPr>
                    </a:p>
                  </a:txBody>
                  <a:tcPr marL="12700" marR="12700" marT="9525" marB="0"/>
                </a:tc>
              </a:tr>
            </a:tbl>
          </a:graphicData>
        </a:graphic>
      </p:graphicFrame>
      <p:pic>
        <p:nvPicPr>
          <p:cNvPr id="2" name="Resim 1"/>
          <p:cNvPicPr>
            <a:picLocks noChangeAspect="1"/>
          </p:cNvPicPr>
          <p:nvPr/>
        </p:nvPicPr>
        <p:blipFill>
          <a:blip r:embed="rId2"/>
          <a:stretch>
            <a:fillRect/>
          </a:stretch>
        </p:blipFill>
        <p:spPr>
          <a:xfrm>
            <a:off x="9663099" y="5207461"/>
            <a:ext cx="1865538" cy="932769"/>
          </a:xfrm>
          <a:prstGeom prst="rect">
            <a:avLst/>
          </a:prstGeom>
        </p:spPr>
      </p:pic>
    </p:spTree>
    <p:extLst>
      <p:ext uri="{BB962C8B-B14F-4D97-AF65-F5344CB8AC3E}">
        <p14:creationId xmlns:p14="http://schemas.microsoft.com/office/powerpoint/2010/main" val="225077742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C1868C5-B491-42BF-9F5C-46095BC3F40A}" type="slidenum">
              <a:rPr lang="tr-TR" smtClean="0"/>
              <a:t>12</a:t>
            </a:fld>
            <a:endParaRPr lang="tr-TR" dirty="0"/>
          </a:p>
        </p:txBody>
      </p:sp>
      <p:graphicFrame>
        <p:nvGraphicFramePr>
          <p:cNvPr id="5" name="Table 3"/>
          <p:cNvGraphicFramePr>
            <a:graphicFrameLocks noGrp="1"/>
          </p:cNvGraphicFramePr>
          <p:nvPr>
            <p:extLst>
              <p:ext uri="{D42A27DB-BD31-4B8C-83A1-F6EECF244321}">
                <p14:modId xmlns:p14="http://schemas.microsoft.com/office/powerpoint/2010/main" val="1934187644"/>
              </p:ext>
            </p:extLst>
          </p:nvPr>
        </p:nvGraphicFramePr>
        <p:xfrm>
          <a:off x="623393" y="1122276"/>
          <a:ext cx="11041225" cy="504055"/>
        </p:xfrm>
        <a:graphic>
          <a:graphicData uri="http://schemas.openxmlformats.org/drawingml/2006/table">
            <a:tbl>
              <a:tblPr firstRow="1" bandRow="1">
                <a:tableStyleId>{5C22544A-7EE6-4342-B048-85BDC9FD1C3A}</a:tableStyleId>
              </a:tblPr>
              <a:tblGrid>
                <a:gridCol w="11041225"/>
              </a:tblGrid>
              <a:tr h="5040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t>Belgelendirme Desteği</a:t>
                      </a:r>
                    </a:p>
                  </a:txBody>
                  <a:tcPr marL="121920" marR="121920"/>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3813188480"/>
              </p:ext>
            </p:extLst>
          </p:nvPr>
        </p:nvGraphicFramePr>
        <p:xfrm>
          <a:off x="623392" y="1628800"/>
          <a:ext cx="5280587" cy="4760047"/>
        </p:xfrm>
        <a:graphic>
          <a:graphicData uri="http://schemas.openxmlformats.org/drawingml/2006/table">
            <a:tbl>
              <a:tblPr firstRow="1" bandRow="1">
                <a:tableStyleId>{7DF18680-E054-41AD-8BC1-D1AEF772440D}</a:tableStyleId>
              </a:tblPr>
              <a:tblGrid>
                <a:gridCol w="5280587"/>
              </a:tblGrid>
              <a:tr h="348194">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BAŞVURU KRİTERLERİ</a:t>
                      </a:r>
                    </a:p>
                  </a:txBody>
                  <a:tcPr marL="12700" marR="12700" marT="9525" marB="0"/>
                </a:tc>
              </a:tr>
              <a:tr h="4309506">
                <a:tc>
                  <a:txBody>
                    <a:bodyPr/>
                    <a:lstStyle/>
                    <a:p>
                      <a:pPr marL="0" marR="0" indent="0" algn="just" defTabSz="914400" rtl="0" eaLnBrk="1" fontAlgn="b" latinLnBrk="0" hangingPunct="1">
                        <a:lnSpc>
                          <a:spcPct val="150000"/>
                        </a:lnSpc>
                        <a:spcBef>
                          <a:spcPts val="0"/>
                        </a:spcBef>
                        <a:spcAft>
                          <a:spcPts val="0"/>
                        </a:spcAft>
                        <a:buClrTx/>
                        <a:buSzTx/>
                        <a:buFont typeface="Arial" pitchFamily="34" charset="0"/>
                        <a:buNone/>
                        <a:tabLst/>
                        <a:defRPr/>
                      </a:pPr>
                      <a:r>
                        <a:rPr lang="tr-TR" sz="1300" kern="1200" dirty="0" smtClean="0">
                          <a:solidFill>
                            <a:schemeClr val="tx1">
                              <a:lumMod val="50000"/>
                            </a:schemeClr>
                          </a:solidFill>
                          <a:effectLst/>
                          <a:latin typeface="+mn-lt"/>
                          <a:ea typeface="+mn-ea"/>
                          <a:cs typeface="+mn-cs"/>
                        </a:rPr>
                        <a:t>İşletmelerin; Türk Standartları Enstitüsü (TSE), Türk Akreditasyon Kurumu (TÜRKAK) ve TÜRKAK tarafından akredite edilmiş kurum/kuruluşlardan akredite oldukları konularda alacakları ürün, sistem, personel, laboratuvar akreditasyon belgeleri ve TÜRKAK tarafından herhangi bir konuda akredite edilmiş belgelendirme kuruluşlarından alacakları İş Sağlığı ve Güvenliği Yönetim Sistemi (OHSAS) belgesine ilişkin giderlere destek verilir. Bu destek, belge için ödenen ücreti (müracaat ve dosya inceleme, tetkik, denetim, test ve belge ücreti) kapsar.</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300" kern="1200" dirty="0" smtClean="0">
                          <a:solidFill>
                            <a:schemeClr val="tx1">
                              <a:lumMod val="50000"/>
                            </a:schemeClr>
                          </a:solidFill>
                          <a:effectLst/>
                          <a:latin typeface="+mn-lt"/>
                          <a:ea typeface="+mn-ea"/>
                          <a:cs typeface="+mn-cs"/>
                        </a:rPr>
                        <a:t>ISO/IEC 15408, ISO/IEC 19790, ISO/IEC 24759, ISO/IEC 15504, TS13298,ISO9241151, ISO/IEC 25051, ISO/IEC 40500:2012, </a:t>
                      </a:r>
                    </a:p>
                    <a:p>
                      <a:pPr marL="0" marR="0" indent="0" algn="just" defTabSz="914400" rtl="0" eaLnBrk="1" fontAlgn="b" latinLnBrk="0" hangingPunct="1">
                        <a:lnSpc>
                          <a:spcPct val="150000"/>
                        </a:lnSpc>
                        <a:spcBef>
                          <a:spcPts val="0"/>
                        </a:spcBef>
                        <a:spcAft>
                          <a:spcPts val="0"/>
                        </a:spcAft>
                        <a:buClrTx/>
                        <a:buSzTx/>
                        <a:buFont typeface="Arial" pitchFamily="34" charset="0"/>
                        <a:buNone/>
                        <a:tabLst/>
                        <a:defRPr/>
                      </a:pPr>
                      <a:r>
                        <a:rPr lang="tr-TR" sz="1300" kern="1200" dirty="0" smtClean="0">
                          <a:solidFill>
                            <a:schemeClr val="tx1">
                              <a:lumMod val="50000"/>
                            </a:schemeClr>
                          </a:solidFill>
                          <a:effectLst/>
                          <a:latin typeface="+mn-lt"/>
                          <a:ea typeface="+mn-ea"/>
                          <a:cs typeface="+mn-cs"/>
                        </a:rPr>
                        <a:t>ISO/IEC 12207 ve ISO/IEC 15288 kapsamlarındaki belgeler için destek üst limiti </a:t>
                      </a:r>
                      <a:r>
                        <a:rPr lang="tr-TR" sz="1300" b="1" kern="1200" dirty="0" smtClean="0">
                          <a:solidFill>
                            <a:schemeClr val="tx1">
                              <a:lumMod val="50000"/>
                            </a:schemeClr>
                          </a:solidFill>
                          <a:effectLst/>
                          <a:latin typeface="+mn-lt"/>
                          <a:ea typeface="+mn-ea"/>
                          <a:cs typeface="+mn-cs"/>
                        </a:rPr>
                        <a:t>10.000 (on bin) </a:t>
                      </a:r>
                      <a:r>
                        <a:rPr lang="tr-TR" sz="1300" kern="1200" dirty="0" smtClean="0">
                          <a:solidFill>
                            <a:schemeClr val="tx1">
                              <a:lumMod val="50000"/>
                            </a:schemeClr>
                          </a:solidFill>
                          <a:effectLst/>
                          <a:latin typeface="+mn-lt"/>
                          <a:ea typeface="+mn-ea"/>
                          <a:cs typeface="+mn-cs"/>
                        </a:rPr>
                        <a:t>TL, bunların dışında kalan belgeler için ise destek üst limiti </a:t>
                      </a:r>
                      <a:r>
                        <a:rPr lang="tr-TR" sz="1300" b="1" kern="1200" dirty="0" smtClean="0">
                          <a:solidFill>
                            <a:schemeClr val="tx1">
                              <a:lumMod val="50000"/>
                            </a:schemeClr>
                          </a:solidFill>
                          <a:effectLst/>
                          <a:latin typeface="+mn-lt"/>
                          <a:ea typeface="+mn-ea"/>
                          <a:cs typeface="+mn-cs"/>
                        </a:rPr>
                        <a:t>2.500 (iki bin beş yüz) </a:t>
                      </a:r>
                      <a:r>
                        <a:rPr lang="tr-TR" sz="1300" kern="1200" dirty="0" smtClean="0">
                          <a:solidFill>
                            <a:schemeClr val="tx1">
                              <a:lumMod val="50000"/>
                            </a:schemeClr>
                          </a:solidFill>
                          <a:effectLst/>
                          <a:latin typeface="+mn-lt"/>
                          <a:ea typeface="+mn-ea"/>
                          <a:cs typeface="+mn-cs"/>
                        </a:rPr>
                        <a:t>TL’dir.</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300" u="none" strike="noStrike" kern="1200" baseline="0" dirty="0" smtClean="0">
                          <a:solidFill>
                            <a:schemeClr val="tx1">
                              <a:lumMod val="50000"/>
                            </a:schemeClr>
                          </a:solidFill>
                          <a:effectLst/>
                        </a:rPr>
                        <a:t>Program süresince desteğin üst limiti </a:t>
                      </a:r>
                      <a:r>
                        <a:rPr lang="tr-TR" sz="1300" b="1" u="none" strike="noStrike" kern="1200" baseline="0" dirty="0" smtClean="0">
                          <a:solidFill>
                            <a:schemeClr val="tx1">
                              <a:lumMod val="50000"/>
                            </a:schemeClr>
                          </a:solidFill>
                          <a:effectLst/>
                        </a:rPr>
                        <a:t>30.000 (otuz bin) </a:t>
                      </a:r>
                      <a:r>
                        <a:rPr lang="tr-TR" sz="1300" u="none" strike="noStrike" kern="1200" baseline="0" dirty="0" smtClean="0">
                          <a:solidFill>
                            <a:schemeClr val="tx1">
                              <a:lumMod val="50000"/>
                            </a:schemeClr>
                          </a:solidFill>
                          <a:effectLst/>
                        </a:rPr>
                        <a:t>TL’dir.</a:t>
                      </a:r>
                      <a:endParaRPr lang="tr-TR" sz="1300" b="0" u="none" strike="noStrike" kern="1200" baseline="0" dirty="0" smtClean="0">
                        <a:solidFill>
                          <a:schemeClr val="tx1">
                            <a:lumMod val="50000"/>
                          </a:schemeClr>
                        </a:solidFill>
                        <a:effectLst/>
                      </a:endParaRPr>
                    </a:p>
                  </a:txBody>
                  <a:tcPr marL="12700" marR="12700" marT="9525" marB="0"/>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020272442"/>
              </p:ext>
            </p:extLst>
          </p:nvPr>
        </p:nvGraphicFramePr>
        <p:xfrm>
          <a:off x="6096001" y="1628800"/>
          <a:ext cx="5537200" cy="4772000"/>
        </p:xfrm>
        <a:graphic>
          <a:graphicData uri="http://schemas.openxmlformats.org/drawingml/2006/table">
            <a:tbl>
              <a:tblPr firstRow="1" bandRow="1">
                <a:tableStyleId>{93296810-A885-4BE3-A3E7-6D5BEEA58F35}</a:tableStyleId>
              </a:tblPr>
              <a:tblGrid>
                <a:gridCol w="5537200"/>
              </a:tblGrid>
              <a:tr h="373237">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İSTENİLEN BELGELER</a:t>
                      </a:r>
                    </a:p>
                  </a:txBody>
                  <a:tcPr marL="12700" marR="12700" marT="9525" marB="0"/>
                </a:tc>
              </a:tr>
              <a:tr h="4398763">
                <a:tc>
                  <a:txBody>
                    <a:bodyPr/>
                    <a:lstStyle/>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1" u="sng" strike="noStrike" kern="1200" baseline="0" dirty="0" smtClean="0">
                          <a:solidFill>
                            <a:schemeClr val="tx1">
                              <a:lumMod val="50000"/>
                            </a:schemeClr>
                          </a:solidFill>
                          <a:effectLst/>
                        </a:rPr>
                        <a:t>Ödeme aşamasında</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Belgenin alındığı / alınacağı kurum / kuruluşun belge konusu ile ilgili olarak TÜRKAK tarafından verilmiş akreditasyon belgesi veya </a:t>
                      </a:r>
                      <a:r>
                        <a:rPr lang="tr-TR" sz="1400" b="0" u="none" strike="noStrike" kern="1200" baseline="0" dirty="0" err="1" smtClean="0">
                          <a:solidFill>
                            <a:schemeClr val="tx1">
                              <a:lumMod val="50000"/>
                            </a:schemeClr>
                          </a:solidFill>
                          <a:effectLst/>
                        </a:rPr>
                        <a:t>TÜRKAK’ın</a:t>
                      </a:r>
                      <a:r>
                        <a:rPr lang="tr-TR" sz="1400" b="0" u="none" strike="noStrike" kern="1200" baseline="0" dirty="0" smtClean="0">
                          <a:solidFill>
                            <a:schemeClr val="tx1">
                              <a:lumMod val="50000"/>
                            </a:schemeClr>
                          </a:solidFill>
                          <a:effectLst/>
                        </a:rPr>
                        <a:t> web sayfasından alınan çıktı (Hizmet Sağlayıcının TSE olması durumunda aranmaz)</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İşletme adına düzenlenmiş fatura / fatura yerine geçen belge,</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Fatura tutarının tamamının ödendiğini gösterir banka dekontu, </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Destek kapsamında alınan Belge, </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İşletmenin SGK Borcu Yoktur Yazısı</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endParaRPr lang="tr-TR" sz="1200" b="0" u="none" strike="noStrike" kern="1200" baseline="0" dirty="0" smtClean="0">
                        <a:effectLst/>
                      </a:endParaRPr>
                    </a:p>
                    <a:p>
                      <a:pPr marL="0" marR="0" indent="0" algn="l" defTabSz="914400" rtl="0" eaLnBrk="1" fontAlgn="b" latinLnBrk="0" hangingPunct="1">
                        <a:lnSpc>
                          <a:spcPct val="150000"/>
                        </a:lnSpc>
                        <a:spcBef>
                          <a:spcPts val="0"/>
                        </a:spcBef>
                        <a:spcAft>
                          <a:spcPts val="0"/>
                        </a:spcAft>
                        <a:buClrTx/>
                        <a:buSzTx/>
                        <a:buFont typeface="Arial" pitchFamily="34" charset="0"/>
                        <a:buNone/>
                        <a:tabLst/>
                        <a:defRPr/>
                      </a:pPr>
                      <a:endParaRPr lang="tr-TR" sz="1200" b="0" u="none" strike="noStrike" kern="1200" baseline="0" dirty="0" smtClean="0">
                        <a:effectLst/>
                      </a:endParaRPr>
                    </a:p>
                  </a:txBody>
                  <a:tcPr marL="12700" marR="12700" marT="9525" marB="0"/>
                </a:tc>
              </a:tr>
            </a:tbl>
          </a:graphicData>
        </a:graphic>
      </p:graphicFrame>
      <p:pic>
        <p:nvPicPr>
          <p:cNvPr id="2" name="Resim 1"/>
          <p:cNvPicPr>
            <a:picLocks noChangeAspect="1"/>
          </p:cNvPicPr>
          <p:nvPr/>
        </p:nvPicPr>
        <p:blipFill>
          <a:blip r:embed="rId2"/>
          <a:stretch>
            <a:fillRect/>
          </a:stretch>
        </p:blipFill>
        <p:spPr>
          <a:xfrm>
            <a:off x="9475529" y="5260338"/>
            <a:ext cx="1865538" cy="932769"/>
          </a:xfrm>
          <a:prstGeom prst="rect">
            <a:avLst/>
          </a:prstGeom>
        </p:spPr>
      </p:pic>
    </p:spTree>
    <p:extLst>
      <p:ext uri="{BB962C8B-B14F-4D97-AF65-F5344CB8AC3E}">
        <p14:creationId xmlns:p14="http://schemas.microsoft.com/office/powerpoint/2010/main" val="984378649"/>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C1868C5-B491-42BF-9F5C-46095BC3F40A}" type="slidenum">
              <a:rPr lang="tr-TR" smtClean="0"/>
              <a:t>13</a:t>
            </a:fld>
            <a:endParaRPr lang="tr-TR" dirty="0"/>
          </a:p>
        </p:txBody>
      </p:sp>
      <p:graphicFrame>
        <p:nvGraphicFramePr>
          <p:cNvPr id="5" name="Table 3"/>
          <p:cNvGraphicFramePr>
            <a:graphicFrameLocks noGrp="1"/>
          </p:cNvGraphicFramePr>
          <p:nvPr>
            <p:extLst>
              <p:ext uri="{D42A27DB-BD31-4B8C-83A1-F6EECF244321}">
                <p14:modId xmlns:p14="http://schemas.microsoft.com/office/powerpoint/2010/main" val="3385195175"/>
              </p:ext>
            </p:extLst>
          </p:nvPr>
        </p:nvGraphicFramePr>
        <p:xfrm>
          <a:off x="623393" y="1122276"/>
          <a:ext cx="11041225" cy="504055"/>
        </p:xfrm>
        <a:graphic>
          <a:graphicData uri="http://schemas.openxmlformats.org/drawingml/2006/table">
            <a:tbl>
              <a:tblPr firstRow="1" bandRow="1">
                <a:tableStyleId>{5C22544A-7EE6-4342-B048-85BDC9FD1C3A}</a:tableStyleId>
              </a:tblPr>
              <a:tblGrid>
                <a:gridCol w="11041225"/>
              </a:tblGrid>
              <a:tr h="5040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t>Test</a:t>
                      </a:r>
                      <a:r>
                        <a:rPr lang="tr-TR" sz="2400" baseline="0" dirty="0" smtClean="0"/>
                        <a:t> ve Analiz Desteği </a:t>
                      </a:r>
                      <a:endParaRPr lang="tr-TR" sz="2400" dirty="0" smtClean="0"/>
                    </a:p>
                  </a:txBody>
                  <a:tcPr marL="121920" marR="121920"/>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3690995381"/>
              </p:ext>
            </p:extLst>
          </p:nvPr>
        </p:nvGraphicFramePr>
        <p:xfrm>
          <a:off x="623392" y="1628800"/>
          <a:ext cx="5280587" cy="4610982"/>
        </p:xfrm>
        <a:graphic>
          <a:graphicData uri="http://schemas.openxmlformats.org/drawingml/2006/table">
            <a:tbl>
              <a:tblPr firstRow="1" bandRow="1">
                <a:tableStyleId>{7DF18680-E054-41AD-8BC1-D1AEF772440D}</a:tableStyleId>
              </a:tblPr>
              <a:tblGrid>
                <a:gridCol w="5280587"/>
              </a:tblGrid>
              <a:tr h="356463">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BAŞVURU KRİTERLERİ</a:t>
                      </a:r>
                    </a:p>
                  </a:txBody>
                  <a:tcPr marL="12700" marR="12700" marT="9525" marB="0"/>
                </a:tc>
              </a:tr>
              <a:tr h="4254519">
                <a:tc>
                  <a:txBody>
                    <a:bodyPr/>
                    <a:lstStyle/>
                    <a:p>
                      <a:pPr marL="0" indent="0" algn="just">
                        <a:lnSpc>
                          <a:spcPct val="150000"/>
                        </a:lnSpc>
                        <a:spcAft>
                          <a:spcPts val="0"/>
                        </a:spcAft>
                        <a:buFont typeface="Arial" pitchFamily="34" charset="0"/>
                        <a:buChar char="•"/>
                      </a:pPr>
                      <a:r>
                        <a:rPr lang="tr-TR" sz="1400" u="none" strike="noStrike" kern="1200" baseline="0" dirty="0" smtClean="0">
                          <a:effectLst/>
                        </a:rPr>
                        <a:t> </a:t>
                      </a:r>
                      <a:r>
                        <a:rPr lang="tr-TR" sz="1400" kern="1200" dirty="0" smtClean="0">
                          <a:solidFill>
                            <a:schemeClr val="dk1"/>
                          </a:solidFill>
                          <a:effectLst/>
                          <a:latin typeface="+mn-lt"/>
                          <a:ea typeface="+mn-ea"/>
                          <a:cs typeface="+mn-cs"/>
                        </a:rPr>
                        <a:t> </a:t>
                      </a:r>
                      <a:r>
                        <a:rPr lang="tr-TR" sz="1400" u="none" strike="noStrike" kern="1200" baseline="0" dirty="0" smtClean="0">
                          <a:effectLst/>
                        </a:rPr>
                        <a:t> </a:t>
                      </a:r>
                      <a:r>
                        <a:rPr lang="tr-TR" sz="1400" kern="1200" dirty="0" smtClean="0">
                          <a:solidFill>
                            <a:schemeClr val="tx1">
                              <a:lumMod val="50000"/>
                            </a:schemeClr>
                          </a:solidFill>
                          <a:effectLst/>
                          <a:latin typeface="+mn-lt"/>
                          <a:ea typeface="+mn-ea"/>
                          <a:cs typeface="+mn-cs"/>
                        </a:rPr>
                        <a:t>İşletmelerin, kamu kuruluşları ve üniversite laboratuvarlarından alacakları ürün, malzeme, parça, numunelere ilişkin </a:t>
                      </a:r>
                      <a:r>
                        <a:rPr lang="tr-TR" sz="1400" b="1" kern="1200" dirty="0" smtClean="0">
                          <a:solidFill>
                            <a:schemeClr val="tx1">
                              <a:lumMod val="50000"/>
                            </a:schemeClr>
                          </a:solidFill>
                          <a:effectLst/>
                          <a:latin typeface="+mn-lt"/>
                          <a:ea typeface="+mn-ea"/>
                          <a:cs typeface="+mn-cs"/>
                        </a:rPr>
                        <a:t>test, analiz, kontrol-muayene ile yurt içi ve yurt dışı laboratuvarlarda akredite olunan test, analiz, kontrol-muayene konularında</a:t>
                      </a:r>
                      <a:r>
                        <a:rPr lang="tr-TR" sz="1400" kern="1200" dirty="0" smtClean="0">
                          <a:solidFill>
                            <a:schemeClr val="tx1">
                              <a:lumMod val="50000"/>
                            </a:schemeClr>
                          </a:solidFill>
                          <a:effectLst/>
                          <a:latin typeface="+mn-lt"/>
                          <a:ea typeface="+mn-ea"/>
                          <a:cs typeface="+mn-cs"/>
                        </a:rPr>
                        <a:t> alacakları hizmet giderlerine destek verilir.</a:t>
                      </a:r>
                    </a:p>
                    <a:p>
                      <a:pPr marL="0" marR="0" indent="0" algn="just" defTabSz="914400" rtl="0" eaLnBrk="1" fontAlgn="auto" latinLnBrk="0" hangingPunct="1">
                        <a:lnSpc>
                          <a:spcPct val="150000"/>
                        </a:lnSpc>
                        <a:spcBef>
                          <a:spcPts val="0"/>
                        </a:spcBef>
                        <a:spcAft>
                          <a:spcPts val="0"/>
                        </a:spcAft>
                        <a:buClrTx/>
                        <a:buSzTx/>
                        <a:buFont typeface="Arial" pitchFamily="34" charset="0"/>
                        <a:buChar char="•"/>
                        <a:tabLst/>
                        <a:defRPr/>
                      </a:pPr>
                      <a:r>
                        <a:rPr lang="tr-TR" sz="1400" u="none" strike="noStrike" kern="1200" baseline="0" dirty="0" smtClean="0">
                          <a:solidFill>
                            <a:schemeClr val="tx1">
                              <a:lumMod val="50000"/>
                            </a:schemeClr>
                          </a:solidFill>
                          <a:effectLst/>
                        </a:rPr>
                        <a:t> Program süresince desteğin üst limiti </a:t>
                      </a:r>
                      <a:r>
                        <a:rPr lang="tr-TR" sz="1400" b="1" u="none" strike="noStrike" kern="1200" baseline="0" dirty="0" smtClean="0">
                          <a:solidFill>
                            <a:schemeClr val="tx1">
                              <a:lumMod val="50000"/>
                            </a:schemeClr>
                          </a:solidFill>
                          <a:effectLst/>
                        </a:rPr>
                        <a:t>30.000</a:t>
                      </a:r>
                      <a:r>
                        <a:rPr lang="tr-TR" sz="1400" u="none" strike="noStrike" kern="1200" baseline="0" dirty="0" smtClean="0">
                          <a:solidFill>
                            <a:schemeClr val="tx1">
                              <a:lumMod val="50000"/>
                            </a:schemeClr>
                          </a:solidFill>
                          <a:effectLst/>
                        </a:rPr>
                        <a:t> TL’dir.</a:t>
                      </a:r>
                    </a:p>
                  </a:txBody>
                  <a:tcPr marL="12700" marR="12700" marT="9525" marB="0"/>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1956351583"/>
              </p:ext>
            </p:extLst>
          </p:nvPr>
        </p:nvGraphicFramePr>
        <p:xfrm>
          <a:off x="5999989" y="1628800"/>
          <a:ext cx="5658611" cy="4604935"/>
        </p:xfrm>
        <a:graphic>
          <a:graphicData uri="http://schemas.openxmlformats.org/drawingml/2006/table">
            <a:tbl>
              <a:tblPr firstRow="1" bandRow="1">
                <a:tableStyleId>{93296810-A885-4BE3-A3E7-6D5BEEA58F35}</a:tableStyleId>
              </a:tblPr>
              <a:tblGrid>
                <a:gridCol w="5658611"/>
              </a:tblGrid>
              <a:tr h="360170">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İSTENEN BELGELER</a:t>
                      </a:r>
                    </a:p>
                  </a:txBody>
                  <a:tcPr marL="12700" marR="12700" marT="9525" marB="0"/>
                </a:tc>
              </a:tr>
              <a:tr h="4244765">
                <a:tc>
                  <a:txBody>
                    <a:bodyPr/>
                    <a:lstStyle/>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1" u="sng" strike="noStrike" kern="1200" baseline="0" dirty="0" smtClean="0">
                          <a:solidFill>
                            <a:schemeClr val="tx1">
                              <a:lumMod val="50000"/>
                            </a:schemeClr>
                          </a:solidFill>
                          <a:effectLst/>
                        </a:rPr>
                        <a:t>Ödeme aşamasında</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İşletme adına düzenlenen fatura / fatura yerine geçen belge,</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Fatura tutarının tamamının ödendiğini gösterir banka dekontu</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Laboratuvarlardan alınan test, analiz raporu,</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İşletmenin SGK Borcu Yoktur Yazısı</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endParaRPr lang="tr-TR" sz="1200" b="0" u="none" strike="noStrike" kern="1200" baseline="0" dirty="0" smtClean="0">
                        <a:effectLst/>
                      </a:endParaRPr>
                    </a:p>
                    <a:p>
                      <a:pPr marL="0" marR="0" indent="0" algn="l" defTabSz="914400" rtl="0" eaLnBrk="1" fontAlgn="b" latinLnBrk="0" hangingPunct="1">
                        <a:lnSpc>
                          <a:spcPct val="150000"/>
                        </a:lnSpc>
                        <a:spcBef>
                          <a:spcPts val="0"/>
                        </a:spcBef>
                        <a:spcAft>
                          <a:spcPts val="0"/>
                        </a:spcAft>
                        <a:buClrTx/>
                        <a:buSzTx/>
                        <a:buFont typeface="Arial" pitchFamily="34" charset="0"/>
                        <a:buNone/>
                        <a:tabLst/>
                        <a:defRPr/>
                      </a:pPr>
                      <a:endParaRPr lang="tr-TR" sz="1200" b="0" u="none" strike="noStrike" kern="1200" baseline="0" dirty="0" smtClean="0">
                        <a:effectLst/>
                      </a:endParaRPr>
                    </a:p>
                  </a:txBody>
                  <a:tcPr marL="12700" marR="12700" marT="9525" marB="0"/>
                </a:tc>
              </a:tr>
            </a:tbl>
          </a:graphicData>
        </a:graphic>
      </p:graphicFrame>
    </p:spTree>
    <p:extLst>
      <p:ext uri="{BB962C8B-B14F-4D97-AF65-F5344CB8AC3E}">
        <p14:creationId xmlns:p14="http://schemas.microsoft.com/office/powerpoint/2010/main" val="2990764113"/>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t>14</a:t>
            </a:fld>
            <a:endParaRPr lang="tr-TR" dirty="0"/>
          </a:p>
        </p:txBody>
      </p:sp>
      <p:pic>
        <p:nvPicPr>
          <p:cNvPr id="7" name="Picture 2" descr="https://scontent-otp1-1.xx.fbcdn.net/v/t1.0-9/14980831_723111171187938_6195198335989239262_n.jpg?oh=0cde7d0814a7dc2482c31d80360dd326&amp;oe=5A3567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619" y="887565"/>
            <a:ext cx="7539104" cy="2880320"/>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9184247" y="5213446"/>
            <a:ext cx="1865538" cy="932769"/>
          </a:xfrm>
          <a:prstGeom prst="rect">
            <a:avLst/>
          </a:prstGeom>
        </p:spPr>
      </p:pic>
      <p:pic>
        <p:nvPicPr>
          <p:cNvPr id="4" name="Resim 3"/>
          <p:cNvPicPr>
            <a:picLocks noChangeAspect="1"/>
          </p:cNvPicPr>
          <p:nvPr/>
        </p:nvPicPr>
        <p:blipFill>
          <a:blip r:embed="rId4"/>
          <a:stretch>
            <a:fillRect/>
          </a:stretch>
        </p:blipFill>
        <p:spPr>
          <a:xfrm>
            <a:off x="7884435" y="5213446"/>
            <a:ext cx="877900" cy="877900"/>
          </a:xfrm>
          <a:prstGeom prst="rect">
            <a:avLst/>
          </a:prstGeom>
        </p:spPr>
      </p:pic>
    </p:spTree>
    <p:extLst>
      <p:ext uri="{BB962C8B-B14F-4D97-AF65-F5344CB8AC3E}">
        <p14:creationId xmlns:p14="http://schemas.microsoft.com/office/powerpoint/2010/main" val="409453995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2750975231"/>
              </p:ext>
            </p:extLst>
          </p:nvPr>
        </p:nvGraphicFramePr>
        <p:xfrm>
          <a:off x="609603" y="1238866"/>
          <a:ext cx="10312397" cy="4853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7C1868C5-B491-42BF-9F5C-46095BC3F40A}" type="slidenum">
              <a:rPr lang="tr-TR" smtClean="0"/>
              <a:t>2</a:t>
            </a:fld>
            <a:endParaRPr lang="tr-TR" dirty="0"/>
          </a:p>
        </p:txBody>
      </p:sp>
      <p:sp>
        <p:nvSpPr>
          <p:cNvPr id="3" name="Dikdörtgen 2"/>
          <p:cNvSpPr/>
          <p:nvPr/>
        </p:nvSpPr>
        <p:spPr>
          <a:xfrm>
            <a:off x="3830224" y="433913"/>
            <a:ext cx="5697394" cy="400110"/>
          </a:xfrm>
          <a:prstGeom prst="rect">
            <a:avLst/>
          </a:prstGeom>
        </p:spPr>
        <p:txBody>
          <a:bodyPr wrap="none">
            <a:spAutoFit/>
          </a:bodyPr>
          <a:lstStyle/>
          <a:p>
            <a:r>
              <a:rPr lang="tr-TR" sz="2000" b="1" dirty="0">
                <a:solidFill>
                  <a:schemeClr val="tx1">
                    <a:lumMod val="50000"/>
                  </a:schemeClr>
                </a:solidFill>
                <a:latin typeface="Times New Roman" pitchFamily="18" charset="0"/>
                <a:cs typeface="Times New Roman" pitchFamily="18" charset="0"/>
              </a:rPr>
              <a:t>İŞLETME GELİŞTİRME DESTEK PROGRAMI</a:t>
            </a:r>
            <a:endParaRPr lang="tr-TR" sz="2000" dirty="0">
              <a:solidFill>
                <a:schemeClr val="tx1">
                  <a:lumMod val="50000"/>
                </a:schemeClr>
              </a:solidFill>
            </a:endParaRPr>
          </a:p>
        </p:txBody>
      </p:sp>
      <p:sp>
        <p:nvSpPr>
          <p:cNvPr id="6" name="İçerik Yer Tutucusu 2"/>
          <p:cNvSpPr txBox="1">
            <a:spLocks/>
          </p:cNvSpPr>
          <p:nvPr/>
        </p:nvSpPr>
        <p:spPr>
          <a:xfrm>
            <a:off x="609603" y="1600294"/>
            <a:ext cx="109728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tr-TR" sz="2000" b="1" dirty="0" smtClean="0">
                <a:solidFill>
                  <a:schemeClr val="tx1">
                    <a:lumMod val="50000"/>
                  </a:schemeClr>
                </a:solidFill>
              </a:rPr>
              <a:t>Program İçeriği: </a:t>
            </a:r>
            <a:r>
              <a:rPr lang="tr-TR" sz="2000" dirty="0" smtClean="0">
                <a:solidFill>
                  <a:schemeClr val="tx1">
                    <a:lumMod val="50000"/>
                  </a:schemeClr>
                </a:solidFill>
              </a:rPr>
              <a:t>9 destek</a:t>
            </a:r>
          </a:p>
          <a:p>
            <a:pPr algn="just">
              <a:defRPr/>
            </a:pPr>
            <a:endParaRPr lang="tr-TR" sz="2000" dirty="0" smtClean="0">
              <a:solidFill>
                <a:schemeClr val="tx1">
                  <a:lumMod val="50000"/>
                </a:schemeClr>
              </a:solidFill>
            </a:endParaRPr>
          </a:p>
          <a:p>
            <a:pPr algn="just">
              <a:defRPr/>
            </a:pPr>
            <a:r>
              <a:rPr lang="tr-TR" sz="2000" b="1" dirty="0" smtClean="0">
                <a:solidFill>
                  <a:schemeClr val="tx1">
                    <a:lumMod val="50000"/>
                  </a:schemeClr>
                </a:solidFill>
              </a:rPr>
              <a:t>Program Süresi: </a:t>
            </a:r>
            <a:r>
              <a:rPr lang="tr-TR" sz="2000" dirty="0" smtClean="0">
                <a:solidFill>
                  <a:schemeClr val="tx1">
                    <a:lumMod val="50000"/>
                  </a:schemeClr>
                </a:solidFill>
              </a:rPr>
              <a:t>2 (iki) yıl</a:t>
            </a:r>
          </a:p>
          <a:p>
            <a:pPr marL="0" indent="0" algn="just">
              <a:buFont typeface="Arial" panose="020B0604020202020204" pitchFamily="34" charset="0"/>
              <a:buNone/>
              <a:defRPr/>
            </a:pPr>
            <a:endParaRPr lang="tr-TR" sz="2000" b="1" dirty="0" smtClean="0">
              <a:solidFill>
                <a:schemeClr val="tx1">
                  <a:lumMod val="50000"/>
                </a:schemeClr>
              </a:solidFill>
            </a:endParaRPr>
          </a:p>
          <a:p>
            <a:pPr algn="just">
              <a:lnSpc>
                <a:spcPct val="100000"/>
              </a:lnSpc>
            </a:pPr>
            <a:r>
              <a:rPr lang="tr-TR" sz="2000" b="1" dirty="0" smtClean="0">
                <a:solidFill>
                  <a:schemeClr val="tx1">
                    <a:lumMod val="50000"/>
                  </a:schemeClr>
                </a:solidFill>
              </a:rPr>
              <a:t>Uygulama: </a:t>
            </a:r>
            <a:r>
              <a:rPr lang="tr-TR" sz="2000" dirty="0" smtClean="0">
                <a:solidFill>
                  <a:schemeClr val="tx1">
                    <a:lumMod val="50000"/>
                  </a:schemeClr>
                </a:solidFill>
              </a:rPr>
              <a:t>Projesiz/ Başvur-al, tüm işletmelere yönelik ve sürekli açık</a:t>
            </a:r>
          </a:p>
          <a:p>
            <a:pPr algn="just">
              <a:lnSpc>
                <a:spcPct val="100000"/>
              </a:lnSpc>
            </a:pPr>
            <a:endParaRPr lang="tr-TR" sz="2000" b="1" dirty="0" smtClean="0">
              <a:solidFill>
                <a:schemeClr val="tx1">
                  <a:lumMod val="50000"/>
                </a:schemeClr>
              </a:solidFill>
            </a:endParaRPr>
          </a:p>
          <a:p>
            <a:pPr algn="just">
              <a:lnSpc>
                <a:spcPct val="100000"/>
              </a:lnSpc>
            </a:pPr>
            <a:r>
              <a:rPr lang="tr-TR" sz="2000" b="1" dirty="0" smtClean="0">
                <a:solidFill>
                  <a:schemeClr val="tx1">
                    <a:lumMod val="50000"/>
                  </a:schemeClr>
                </a:solidFill>
              </a:rPr>
              <a:t>Uygulama Süresi: </a:t>
            </a:r>
            <a:r>
              <a:rPr lang="tr-TR" sz="2000" dirty="0" smtClean="0">
                <a:solidFill>
                  <a:schemeClr val="tx1">
                    <a:lumMod val="50000"/>
                  </a:schemeClr>
                </a:solidFill>
              </a:rPr>
              <a:t>24/09/2018 - Süresiz</a:t>
            </a:r>
          </a:p>
          <a:p>
            <a:pPr marL="0" indent="0">
              <a:buFont typeface="Arial" panose="020B0604020202020204" pitchFamily="34" charset="0"/>
              <a:buNone/>
            </a:pPr>
            <a:endParaRPr lang="tr-TR" dirty="0"/>
          </a:p>
        </p:txBody>
      </p:sp>
      <p:pic>
        <p:nvPicPr>
          <p:cNvPr id="2" name="Resim 1"/>
          <p:cNvPicPr>
            <a:picLocks noChangeAspect="1"/>
          </p:cNvPicPr>
          <p:nvPr/>
        </p:nvPicPr>
        <p:blipFill>
          <a:blip r:embed="rId7"/>
          <a:stretch>
            <a:fillRect/>
          </a:stretch>
        </p:blipFill>
        <p:spPr>
          <a:xfrm>
            <a:off x="9989231" y="5193488"/>
            <a:ext cx="1865538" cy="932769"/>
          </a:xfrm>
          <a:prstGeom prst="rect">
            <a:avLst/>
          </a:prstGeom>
        </p:spPr>
      </p:pic>
    </p:spTree>
    <p:extLst>
      <p:ext uri="{BB962C8B-B14F-4D97-AF65-F5344CB8AC3E}">
        <p14:creationId xmlns:p14="http://schemas.microsoft.com/office/powerpoint/2010/main" val="308205667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t>3</a:t>
            </a:fld>
            <a:endParaRPr lang="tr-TR" dirty="0"/>
          </a:p>
        </p:txBody>
      </p:sp>
      <p:sp>
        <p:nvSpPr>
          <p:cNvPr id="6" name="Başlık 1"/>
          <p:cNvSpPr>
            <a:spLocks noGrp="1"/>
          </p:cNvSpPr>
          <p:nvPr>
            <p:ph type="title"/>
          </p:nvPr>
        </p:nvSpPr>
        <p:spPr>
          <a:xfrm>
            <a:off x="915492" y="325348"/>
            <a:ext cx="10972800" cy="796950"/>
          </a:xfrm>
        </p:spPr>
        <p:txBody>
          <a:bodyPr>
            <a:normAutofit/>
          </a:bodyPr>
          <a:lstStyle/>
          <a:p>
            <a:pPr algn="ctr"/>
            <a:r>
              <a:rPr lang="tr-TR" sz="2000" b="1" dirty="0" smtClean="0">
                <a:solidFill>
                  <a:schemeClr val="tx1">
                    <a:lumMod val="50000"/>
                  </a:schemeClr>
                </a:solidFill>
                <a:latin typeface="Times New Roman" pitchFamily="18" charset="0"/>
                <a:cs typeface="Times New Roman" pitchFamily="18" charset="0"/>
              </a:rPr>
              <a:t>İŞLETME GELİŞTİRME DESTEK PROGRAMI</a:t>
            </a:r>
            <a:endParaRPr lang="tr-TR" sz="2000" b="1" dirty="0">
              <a:solidFill>
                <a:schemeClr val="tx1">
                  <a:lumMod val="50000"/>
                </a:schemeClr>
              </a:solidFill>
              <a:latin typeface="Times New Roman" pitchFamily="18" charset="0"/>
              <a:cs typeface="Times New Roman" pitchFamily="18" charset="0"/>
            </a:endParaRPr>
          </a:p>
        </p:txBody>
      </p:sp>
      <p:sp>
        <p:nvSpPr>
          <p:cNvPr id="7" name="İçerik Yer Tutucusu 2"/>
          <p:cNvSpPr txBox="1">
            <a:spLocks/>
          </p:cNvSpPr>
          <p:nvPr/>
        </p:nvSpPr>
        <p:spPr>
          <a:xfrm>
            <a:off x="571503" y="1600294"/>
            <a:ext cx="109728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b="1" u="sng" dirty="0" smtClean="0">
                <a:solidFill>
                  <a:srgbClr val="FF0000"/>
                </a:solidFill>
              </a:rPr>
              <a:t>Program Süresi</a:t>
            </a:r>
          </a:p>
          <a:p>
            <a:pPr marL="0" indent="0" algn="just">
              <a:buFont typeface="Arial" panose="020B0604020202020204" pitchFamily="34" charset="0"/>
              <a:buNone/>
            </a:pPr>
            <a:r>
              <a:rPr lang="tr-TR" sz="2000" dirty="0" smtClean="0">
                <a:solidFill>
                  <a:schemeClr val="tx1">
                    <a:lumMod val="50000"/>
                  </a:schemeClr>
                </a:solidFill>
              </a:rPr>
              <a:t>Program süresi 2 yıldır.  İşletmeler 2 yıl sonunda yenileme kriterini sağlamaları halinde yeni programdan </a:t>
            </a:r>
            <a:r>
              <a:rPr lang="tr-TR" sz="2000" b="1" dirty="0" smtClean="0">
                <a:solidFill>
                  <a:schemeClr val="tx1">
                    <a:lumMod val="50000"/>
                  </a:schemeClr>
                </a:solidFill>
              </a:rPr>
              <a:t>yalnızca 1 kez </a:t>
            </a:r>
            <a:r>
              <a:rPr lang="tr-TR" sz="2000" dirty="0" smtClean="0">
                <a:solidFill>
                  <a:schemeClr val="tx1">
                    <a:lumMod val="50000"/>
                  </a:schemeClr>
                </a:solidFill>
              </a:rPr>
              <a:t>daha yararlanabileceklerdir.</a:t>
            </a:r>
          </a:p>
          <a:p>
            <a:pPr marL="0" indent="0" algn="just">
              <a:buFont typeface="Arial" panose="020B0604020202020204" pitchFamily="34" charset="0"/>
              <a:buNone/>
            </a:pPr>
            <a:endParaRPr lang="tr-TR" sz="2000" dirty="0" smtClean="0"/>
          </a:p>
          <a:p>
            <a:pPr marL="0" indent="0">
              <a:buFont typeface="Arial" panose="020B0604020202020204" pitchFamily="34" charset="0"/>
              <a:buNone/>
            </a:pPr>
            <a:r>
              <a:rPr lang="tr-TR" sz="2000" b="1" u="sng" dirty="0" smtClean="0">
                <a:solidFill>
                  <a:srgbClr val="FF0000"/>
                </a:solidFill>
              </a:rPr>
              <a:t>Programın Yenilenme Kriteri</a:t>
            </a:r>
          </a:p>
          <a:p>
            <a:pPr marL="0" indent="0">
              <a:buFont typeface="Arial" panose="020B0604020202020204" pitchFamily="34" charset="0"/>
              <a:buNone/>
            </a:pPr>
            <a:r>
              <a:rPr lang="tr-TR" sz="2000" dirty="0" smtClean="0">
                <a:solidFill>
                  <a:schemeClr val="tx1">
                    <a:lumMod val="50000"/>
                  </a:schemeClr>
                </a:solidFill>
              </a:rPr>
              <a:t>İşletmelerin, net satış veya dönem içinde elde edilen hasılatlarında program sonunda </a:t>
            </a:r>
            <a:r>
              <a:rPr lang="tr-TR" sz="2000" b="1" dirty="0" smtClean="0">
                <a:solidFill>
                  <a:schemeClr val="tx1">
                    <a:lumMod val="50000"/>
                  </a:schemeClr>
                </a:solidFill>
              </a:rPr>
              <a:t>en az %10 artış</a:t>
            </a:r>
            <a:r>
              <a:rPr lang="tr-TR" sz="2000" dirty="0" smtClean="0">
                <a:solidFill>
                  <a:schemeClr val="tx1">
                    <a:lumMod val="50000"/>
                  </a:schemeClr>
                </a:solidFill>
              </a:rPr>
              <a:t> sağlamaları gerekmektedir.</a:t>
            </a:r>
          </a:p>
          <a:p>
            <a:pPr marL="0" indent="0">
              <a:buFont typeface="Arial" panose="020B0604020202020204" pitchFamily="34" charset="0"/>
              <a:buNone/>
            </a:pPr>
            <a:r>
              <a:rPr lang="tr-TR" sz="2000" dirty="0" smtClean="0">
                <a:solidFill>
                  <a:srgbClr val="FF0000"/>
                </a:solidFill>
              </a:rPr>
              <a:t>  </a:t>
            </a:r>
            <a:endParaRPr lang="tr-TR" sz="2000" dirty="0" smtClean="0"/>
          </a:p>
          <a:p>
            <a:pPr marL="0" indent="0">
              <a:buFont typeface="Arial" panose="020B0604020202020204" pitchFamily="34" charset="0"/>
              <a:buNone/>
            </a:pPr>
            <a:r>
              <a:rPr lang="tr-TR" sz="2000" b="1" u="sng" dirty="0" smtClean="0">
                <a:solidFill>
                  <a:srgbClr val="FF0000"/>
                </a:solidFill>
              </a:rPr>
              <a:t>Destek Oranı</a:t>
            </a:r>
          </a:p>
          <a:p>
            <a:pPr marL="0" indent="0">
              <a:buFont typeface="Arial" panose="020B0604020202020204" pitchFamily="34" charset="0"/>
              <a:buNone/>
            </a:pPr>
            <a:r>
              <a:rPr lang="tr-TR" sz="2000" dirty="0" smtClean="0">
                <a:solidFill>
                  <a:schemeClr val="tx1">
                    <a:lumMod val="50000"/>
                  </a:schemeClr>
                </a:solidFill>
              </a:rPr>
              <a:t>Tüm bölgelerde </a:t>
            </a:r>
            <a:r>
              <a:rPr lang="tr-TR" sz="2000" b="1" dirty="0" smtClean="0">
                <a:solidFill>
                  <a:schemeClr val="tx1">
                    <a:lumMod val="50000"/>
                  </a:schemeClr>
                </a:solidFill>
              </a:rPr>
              <a:t>%60</a:t>
            </a:r>
            <a:endParaRPr lang="tr-TR" sz="2000" dirty="0" smtClean="0">
              <a:solidFill>
                <a:schemeClr val="tx1">
                  <a:lumMod val="50000"/>
                </a:schemeClr>
              </a:solidFill>
            </a:endParaRPr>
          </a:p>
        </p:txBody>
      </p:sp>
      <p:pic>
        <p:nvPicPr>
          <p:cNvPr id="2" name="Resim 1"/>
          <p:cNvPicPr>
            <a:picLocks noChangeAspect="1"/>
          </p:cNvPicPr>
          <p:nvPr/>
        </p:nvPicPr>
        <p:blipFill>
          <a:blip r:embed="rId2"/>
          <a:stretch>
            <a:fillRect/>
          </a:stretch>
        </p:blipFill>
        <p:spPr>
          <a:xfrm>
            <a:off x="10056825" y="5193488"/>
            <a:ext cx="1865538" cy="932769"/>
          </a:xfrm>
          <a:prstGeom prst="rect">
            <a:avLst/>
          </a:prstGeom>
        </p:spPr>
      </p:pic>
    </p:spTree>
    <p:extLst>
      <p:ext uri="{BB962C8B-B14F-4D97-AF65-F5344CB8AC3E}">
        <p14:creationId xmlns:p14="http://schemas.microsoft.com/office/powerpoint/2010/main" val="302218595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t>4</a:t>
            </a:fld>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val="1297079542"/>
              </p:ext>
            </p:extLst>
          </p:nvPr>
        </p:nvGraphicFramePr>
        <p:xfrm>
          <a:off x="787400" y="1189903"/>
          <a:ext cx="10147300" cy="4870928"/>
        </p:xfrm>
        <a:graphic>
          <a:graphicData uri="http://schemas.openxmlformats.org/drawingml/2006/table">
            <a:tbl>
              <a:tblPr firstRow="1" bandRow="1">
                <a:tableStyleId>{5C22544A-7EE6-4342-B048-85BDC9FD1C3A}</a:tableStyleId>
              </a:tblPr>
              <a:tblGrid>
                <a:gridCol w="1118161"/>
                <a:gridCol w="3955489"/>
                <a:gridCol w="2536825"/>
                <a:gridCol w="2536825"/>
              </a:tblGrid>
              <a:tr h="864898">
                <a:tc>
                  <a:txBody>
                    <a:bodyPr/>
                    <a:lstStyle/>
                    <a:p>
                      <a:endParaRPr lang="tr-TR" dirty="0"/>
                    </a:p>
                  </a:txBody>
                  <a:tcPr marL="121920" marR="121920"/>
                </a:tc>
                <a:tc>
                  <a:txBody>
                    <a:bodyPr/>
                    <a:lstStyle/>
                    <a:p>
                      <a:endParaRPr lang="tr-TR" sz="1600" b="1" i="0" kern="1200" dirty="0" smtClean="0">
                        <a:solidFill>
                          <a:schemeClr val="lt1"/>
                        </a:solidFill>
                        <a:effectLst/>
                        <a:latin typeface="+mn-lt"/>
                        <a:ea typeface="+mn-ea"/>
                        <a:cs typeface="+mn-cs"/>
                      </a:endParaRPr>
                    </a:p>
                    <a:p>
                      <a:pPr algn="ctr"/>
                      <a:r>
                        <a:rPr lang="tr-TR" sz="1600" b="1" i="0" kern="1200" dirty="0" smtClean="0">
                          <a:solidFill>
                            <a:schemeClr val="lt1"/>
                          </a:solidFill>
                          <a:effectLst/>
                          <a:latin typeface="+mn-lt"/>
                          <a:ea typeface="+mn-ea"/>
                          <a:cs typeface="+mn-cs"/>
                        </a:rPr>
                        <a:t>İŞLETME GELİŞTİRME DESTEK PROGRAMI DESTEKLERİ</a:t>
                      </a:r>
                      <a:endParaRPr lang="tr-TR" sz="1600" dirty="0"/>
                    </a:p>
                  </a:txBody>
                  <a:tcPr marL="121920" marR="121920"/>
                </a:tc>
                <a:tc>
                  <a:txBody>
                    <a:bodyPr/>
                    <a:lstStyle/>
                    <a:p>
                      <a:pPr algn="ctr"/>
                      <a:endParaRPr lang="tr-TR" sz="1400" b="1" i="0" kern="1200" dirty="0" smtClean="0">
                        <a:solidFill>
                          <a:schemeClr val="lt1"/>
                        </a:solidFill>
                        <a:effectLst/>
                        <a:latin typeface="+mn-lt"/>
                        <a:ea typeface="+mn-ea"/>
                        <a:cs typeface="+mn-cs"/>
                      </a:endParaRPr>
                    </a:p>
                    <a:p>
                      <a:pPr algn="ctr"/>
                      <a:r>
                        <a:rPr lang="tr-TR" sz="1400" b="1" i="0" kern="1200" dirty="0" smtClean="0">
                          <a:solidFill>
                            <a:schemeClr val="lt1"/>
                          </a:solidFill>
                          <a:effectLst/>
                          <a:latin typeface="+mn-lt"/>
                          <a:ea typeface="+mn-ea"/>
                          <a:cs typeface="+mn-cs"/>
                        </a:rPr>
                        <a:t>DESTEK ÜST LİMİTİ (TL)</a:t>
                      </a:r>
                      <a:endParaRPr lang="tr-TR" sz="1400" dirty="0"/>
                    </a:p>
                  </a:txBody>
                  <a:tcPr marL="121920" marR="121920" anchor="ctr"/>
                </a:tc>
                <a:tc>
                  <a:txBody>
                    <a:bodyPr/>
                    <a:lstStyle/>
                    <a:p>
                      <a:pPr algn="ctr"/>
                      <a:endParaRPr lang="tr-TR" sz="1600" b="1" i="0" kern="1200" dirty="0" smtClean="0">
                        <a:solidFill>
                          <a:schemeClr val="lt1"/>
                        </a:solidFill>
                        <a:effectLst/>
                        <a:latin typeface="+mn-lt"/>
                        <a:ea typeface="+mn-ea"/>
                        <a:cs typeface="+mn-cs"/>
                      </a:endParaRPr>
                    </a:p>
                    <a:p>
                      <a:pPr algn="ctr"/>
                      <a:r>
                        <a:rPr lang="tr-TR" sz="1600" b="1" i="0" kern="1200" dirty="0" smtClean="0">
                          <a:solidFill>
                            <a:schemeClr val="lt1"/>
                          </a:solidFill>
                          <a:effectLst/>
                          <a:latin typeface="+mn-lt"/>
                          <a:ea typeface="+mn-ea"/>
                          <a:cs typeface="+mn-cs"/>
                        </a:rPr>
                        <a:t>DESTEK</a:t>
                      </a:r>
                      <a:endParaRPr lang="tr-TR" sz="1600" b="0" i="0" kern="1200" dirty="0" smtClean="0">
                        <a:solidFill>
                          <a:schemeClr val="lt1"/>
                        </a:solidFill>
                        <a:effectLst/>
                        <a:latin typeface="+mn-lt"/>
                        <a:ea typeface="+mn-ea"/>
                        <a:cs typeface="+mn-cs"/>
                      </a:endParaRPr>
                    </a:p>
                    <a:p>
                      <a:pPr algn="ctr"/>
                      <a:r>
                        <a:rPr lang="tr-TR" sz="1600" b="1" i="0" kern="1200" dirty="0" smtClean="0">
                          <a:solidFill>
                            <a:schemeClr val="lt1"/>
                          </a:solidFill>
                          <a:effectLst/>
                          <a:latin typeface="+mn-lt"/>
                          <a:ea typeface="+mn-ea"/>
                          <a:cs typeface="+mn-cs"/>
                        </a:rPr>
                        <a:t>ORANI</a:t>
                      </a:r>
                      <a:endParaRPr lang="tr-TR" sz="1600" b="0" i="0" kern="1200" dirty="0" smtClean="0">
                        <a:solidFill>
                          <a:schemeClr val="lt1"/>
                        </a:solidFill>
                        <a:effectLst/>
                        <a:latin typeface="+mn-lt"/>
                        <a:ea typeface="+mn-ea"/>
                        <a:cs typeface="+mn-cs"/>
                      </a:endParaRPr>
                    </a:p>
                    <a:p>
                      <a:endParaRPr lang="tr-TR" dirty="0"/>
                    </a:p>
                  </a:txBody>
                  <a:tcPr marL="121920" marR="121920" anchor="ctr"/>
                </a:tc>
              </a:tr>
              <a:tr h="425986">
                <a:tc>
                  <a:txBody>
                    <a:bodyPr/>
                    <a:lstStyle/>
                    <a:p>
                      <a:pPr algn="ctr"/>
                      <a:r>
                        <a:rPr lang="tr-TR" dirty="0" smtClean="0"/>
                        <a:t>1</a:t>
                      </a:r>
                      <a:endParaRPr lang="tr-TR" dirty="0"/>
                    </a:p>
                  </a:txBody>
                  <a:tcPr marL="121920" marR="121920"/>
                </a:tc>
                <a:tc>
                  <a:txBody>
                    <a:bodyPr/>
                    <a:lstStyle/>
                    <a:p>
                      <a:r>
                        <a:rPr lang="tr-TR" sz="1600" dirty="0" smtClean="0"/>
                        <a:t>Yurt İçi Fuar Desteği</a:t>
                      </a:r>
                      <a:endParaRPr lang="tr-TR" sz="1600" dirty="0"/>
                    </a:p>
                  </a:txBody>
                  <a:tcPr marL="121920" marR="121920"/>
                </a:tc>
                <a:tc>
                  <a:txBody>
                    <a:bodyPr/>
                    <a:lstStyle/>
                    <a:p>
                      <a:r>
                        <a:rPr lang="tr-TR" sz="1600" dirty="0" smtClean="0"/>
                        <a:t>50.000</a:t>
                      </a:r>
                      <a:endParaRPr lang="tr-TR" sz="1600" dirty="0"/>
                    </a:p>
                  </a:txBody>
                  <a:tcPr marL="121920" marR="121920"/>
                </a:tc>
                <a:tc rowSpan="9">
                  <a:txBody>
                    <a:bodyPr/>
                    <a:lstStyle/>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r>
                        <a:rPr lang="tr-TR" dirty="0" smtClean="0"/>
                        <a:t>%60</a:t>
                      </a:r>
                      <a:endParaRPr lang="tr-TR" dirty="0"/>
                    </a:p>
                  </a:txBody>
                  <a:tcPr marL="121920" marR="121920"/>
                </a:tc>
              </a:tr>
              <a:tr h="425986">
                <a:tc>
                  <a:txBody>
                    <a:bodyPr/>
                    <a:lstStyle/>
                    <a:p>
                      <a:pPr algn="ctr"/>
                      <a:r>
                        <a:rPr lang="tr-TR" dirty="0" smtClean="0"/>
                        <a:t>2</a:t>
                      </a:r>
                      <a:endParaRPr lang="tr-TR" dirty="0"/>
                    </a:p>
                  </a:txBody>
                  <a:tcPr marL="121920" marR="121920"/>
                </a:tc>
                <a:tc>
                  <a:txBody>
                    <a:bodyPr/>
                    <a:lstStyle/>
                    <a:p>
                      <a:r>
                        <a:rPr lang="tr-TR" sz="1600" dirty="0" smtClean="0"/>
                        <a:t>Yurt Dışı İş Gezisi Desteği</a:t>
                      </a:r>
                      <a:endParaRPr lang="tr-TR" sz="1600" dirty="0"/>
                    </a:p>
                  </a:txBody>
                  <a:tcPr marL="121920" marR="121920"/>
                </a:tc>
                <a:tc>
                  <a:txBody>
                    <a:bodyPr/>
                    <a:lstStyle/>
                    <a:p>
                      <a:r>
                        <a:rPr lang="tr-TR" sz="1600" dirty="0" smtClean="0"/>
                        <a:t>20.000</a:t>
                      </a:r>
                      <a:endParaRPr lang="tr-TR" sz="1600" dirty="0"/>
                    </a:p>
                  </a:txBody>
                  <a:tcPr marL="121920" marR="121920"/>
                </a:tc>
                <a:tc vMerge="1">
                  <a:txBody>
                    <a:bodyPr/>
                    <a:lstStyle/>
                    <a:p>
                      <a:endParaRPr lang="tr-TR" dirty="0"/>
                    </a:p>
                  </a:txBody>
                  <a:tcPr/>
                </a:tc>
              </a:tr>
              <a:tr h="425986">
                <a:tc>
                  <a:txBody>
                    <a:bodyPr/>
                    <a:lstStyle/>
                    <a:p>
                      <a:pPr algn="ctr"/>
                      <a:r>
                        <a:rPr lang="tr-TR" dirty="0" smtClean="0"/>
                        <a:t>3</a:t>
                      </a:r>
                      <a:endParaRPr lang="tr-TR" dirty="0"/>
                    </a:p>
                  </a:txBody>
                  <a:tcPr marL="121920" marR="121920"/>
                </a:tc>
                <a:tc>
                  <a:txBody>
                    <a:bodyPr/>
                    <a:lstStyle/>
                    <a:p>
                      <a:r>
                        <a:rPr lang="tr-TR" sz="1600" dirty="0" smtClean="0"/>
                        <a:t>Nitelikli Eleman İstihdam Desteği</a:t>
                      </a:r>
                      <a:endParaRPr lang="tr-TR" sz="1600" dirty="0"/>
                    </a:p>
                  </a:txBody>
                  <a:tcPr marL="121920" marR="121920"/>
                </a:tc>
                <a:tc>
                  <a:txBody>
                    <a:bodyPr/>
                    <a:lstStyle/>
                    <a:p>
                      <a:r>
                        <a:rPr lang="tr-TR" sz="1600" dirty="0" smtClean="0"/>
                        <a:t>50.000</a:t>
                      </a:r>
                      <a:endParaRPr lang="tr-TR" sz="1600" dirty="0"/>
                    </a:p>
                  </a:txBody>
                  <a:tcPr marL="121920" marR="121920"/>
                </a:tc>
                <a:tc vMerge="1">
                  <a:txBody>
                    <a:bodyPr/>
                    <a:lstStyle/>
                    <a:p>
                      <a:endParaRPr lang="tr-TR" dirty="0"/>
                    </a:p>
                  </a:txBody>
                  <a:tcPr/>
                </a:tc>
              </a:tr>
              <a:tr h="425986">
                <a:tc>
                  <a:txBody>
                    <a:bodyPr/>
                    <a:lstStyle/>
                    <a:p>
                      <a:pPr algn="ctr"/>
                      <a:r>
                        <a:rPr lang="tr-TR" dirty="0" smtClean="0"/>
                        <a:t>4</a:t>
                      </a:r>
                      <a:endParaRPr lang="tr-TR" dirty="0"/>
                    </a:p>
                  </a:txBody>
                  <a:tcPr marL="121920" marR="121920"/>
                </a:tc>
                <a:tc>
                  <a:txBody>
                    <a:bodyPr/>
                    <a:lstStyle/>
                    <a:p>
                      <a:r>
                        <a:rPr lang="tr-TR" sz="1600" dirty="0" smtClean="0"/>
                        <a:t>Eğitim Desteği</a:t>
                      </a:r>
                      <a:endParaRPr lang="tr-TR" sz="1600" dirty="0"/>
                    </a:p>
                  </a:txBody>
                  <a:tcPr marL="121920" marR="121920"/>
                </a:tc>
                <a:tc>
                  <a:txBody>
                    <a:bodyPr/>
                    <a:lstStyle/>
                    <a:p>
                      <a:r>
                        <a:rPr lang="tr-TR" sz="1600" dirty="0" smtClean="0"/>
                        <a:t>20.000</a:t>
                      </a:r>
                      <a:endParaRPr lang="tr-TR" sz="1600" dirty="0"/>
                    </a:p>
                  </a:txBody>
                  <a:tcPr marL="121920" marR="121920"/>
                </a:tc>
                <a:tc vMerge="1">
                  <a:txBody>
                    <a:bodyPr/>
                    <a:lstStyle/>
                    <a:p>
                      <a:endParaRPr lang="tr-TR" dirty="0"/>
                    </a:p>
                  </a:txBody>
                  <a:tcPr/>
                </a:tc>
              </a:tr>
              <a:tr h="425986">
                <a:tc>
                  <a:txBody>
                    <a:bodyPr/>
                    <a:lstStyle/>
                    <a:p>
                      <a:pPr algn="ctr"/>
                      <a:r>
                        <a:rPr lang="tr-TR" dirty="0" smtClean="0"/>
                        <a:t>5</a:t>
                      </a:r>
                      <a:endParaRPr lang="tr-TR" dirty="0"/>
                    </a:p>
                  </a:txBody>
                  <a:tcPr marL="121920" marR="121920"/>
                </a:tc>
                <a:tc>
                  <a:txBody>
                    <a:bodyPr/>
                    <a:lstStyle/>
                    <a:p>
                      <a:r>
                        <a:rPr lang="tr-TR" sz="1600" dirty="0" smtClean="0"/>
                        <a:t>Enerji Verimliliği Desteği</a:t>
                      </a:r>
                      <a:endParaRPr lang="tr-TR" sz="1600" dirty="0"/>
                    </a:p>
                  </a:txBody>
                  <a:tcPr marL="121920" marR="121920"/>
                </a:tc>
                <a:tc>
                  <a:txBody>
                    <a:bodyPr/>
                    <a:lstStyle/>
                    <a:p>
                      <a:r>
                        <a:rPr lang="tr-TR" sz="1600" dirty="0" smtClean="0"/>
                        <a:t>35.000</a:t>
                      </a:r>
                      <a:endParaRPr lang="tr-TR" sz="1600" dirty="0"/>
                    </a:p>
                  </a:txBody>
                  <a:tcPr marL="121920" marR="121920"/>
                </a:tc>
                <a:tc vMerge="1">
                  <a:txBody>
                    <a:bodyPr/>
                    <a:lstStyle/>
                    <a:p>
                      <a:endParaRPr lang="tr-TR" dirty="0"/>
                    </a:p>
                  </a:txBody>
                  <a:tcPr/>
                </a:tc>
              </a:tr>
              <a:tr h="425986">
                <a:tc>
                  <a:txBody>
                    <a:bodyPr/>
                    <a:lstStyle/>
                    <a:p>
                      <a:pPr algn="ctr"/>
                      <a:r>
                        <a:rPr lang="tr-TR" dirty="0" smtClean="0"/>
                        <a:t>6</a:t>
                      </a:r>
                      <a:endParaRPr lang="tr-TR" dirty="0"/>
                    </a:p>
                  </a:txBody>
                  <a:tcPr marL="121920" marR="121920"/>
                </a:tc>
                <a:tc>
                  <a:txBody>
                    <a:bodyPr/>
                    <a:lstStyle/>
                    <a:p>
                      <a:r>
                        <a:rPr lang="tr-TR" sz="1600" dirty="0" smtClean="0"/>
                        <a:t>Tasarım Desteği</a:t>
                      </a:r>
                      <a:endParaRPr lang="tr-TR" sz="1600" dirty="0"/>
                    </a:p>
                  </a:txBody>
                  <a:tcPr marL="121920" marR="121920"/>
                </a:tc>
                <a:tc>
                  <a:txBody>
                    <a:bodyPr/>
                    <a:lstStyle/>
                    <a:p>
                      <a:r>
                        <a:rPr lang="tr-TR" sz="1600" dirty="0" smtClean="0"/>
                        <a:t>25.000</a:t>
                      </a:r>
                      <a:endParaRPr lang="tr-TR" sz="1600" dirty="0"/>
                    </a:p>
                  </a:txBody>
                  <a:tcPr marL="121920" marR="121920"/>
                </a:tc>
                <a:tc vMerge="1">
                  <a:txBody>
                    <a:bodyPr/>
                    <a:lstStyle/>
                    <a:p>
                      <a:endParaRPr lang="tr-TR" dirty="0"/>
                    </a:p>
                  </a:txBody>
                  <a:tcPr/>
                </a:tc>
              </a:tr>
              <a:tr h="425986">
                <a:tc>
                  <a:txBody>
                    <a:bodyPr/>
                    <a:lstStyle/>
                    <a:p>
                      <a:pPr algn="ctr"/>
                      <a:r>
                        <a:rPr lang="tr-TR" dirty="0" smtClean="0"/>
                        <a:t>7</a:t>
                      </a:r>
                      <a:endParaRPr lang="tr-TR" dirty="0"/>
                    </a:p>
                  </a:txBody>
                  <a:tcPr marL="121920" marR="121920"/>
                </a:tc>
                <a:tc>
                  <a:txBody>
                    <a:bodyPr/>
                    <a:lstStyle/>
                    <a:p>
                      <a:r>
                        <a:rPr lang="tr-TR" sz="1600" dirty="0" smtClean="0"/>
                        <a:t>Sınai Mülkiyet Hakları Desteği</a:t>
                      </a:r>
                      <a:endParaRPr lang="tr-TR" sz="1600" dirty="0"/>
                    </a:p>
                  </a:txBody>
                  <a:tcPr marL="121920" marR="121920"/>
                </a:tc>
                <a:tc>
                  <a:txBody>
                    <a:bodyPr/>
                    <a:lstStyle/>
                    <a:p>
                      <a:r>
                        <a:rPr lang="tr-TR" sz="1600" dirty="0" smtClean="0"/>
                        <a:t>30.000</a:t>
                      </a:r>
                      <a:endParaRPr lang="tr-TR" sz="1600" dirty="0"/>
                    </a:p>
                  </a:txBody>
                  <a:tcPr marL="121920" marR="121920"/>
                </a:tc>
                <a:tc vMerge="1">
                  <a:txBody>
                    <a:bodyPr/>
                    <a:lstStyle/>
                    <a:p>
                      <a:endParaRPr lang="tr-TR" dirty="0"/>
                    </a:p>
                  </a:txBody>
                  <a:tcPr/>
                </a:tc>
              </a:tr>
              <a:tr h="425986">
                <a:tc>
                  <a:txBody>
                    <a:bodyPr/>
                    <a:lstStyle/>
                    <a:p>
                      <a:pPr algn="ctr"/>
                      <a:r>
                        <a:rPr lang="tr-TR" dirty="0" smtClean="0"/>
                        <a:t>8</a:t>
                      </a:r>
                      <a:endParaRPr lang="tr-TR" dirty="0"/>
                    </a:p>
                  </a:txBody>
                  <a:tcPr marL="121920" marR="121920"/>
                </a:tc>
                <a:tc>
                  <a:txBody>
                    <a:bodyPr/>
                    <a:lstStyle/>
                    <a:p>
                      <a:r>
                        <a:rPr lang="tr-TR" sz="1600" dirty="0" smtClean="0"/>
                        <a:t>Belgelendirme Desteği</a:t>
                      </a:r>
                      <a:endParaRPr lang="tr-TR" sz="1600" dirty="0"/>
                    </a:p>
                  </a:txBody>
                  <a:tcPr marL="121920" marR="121920"/>
                </a:tc>
                <a:tc>
                  <a:txBody>
                    <a:bodyPr/>
                    <a:lstStyle/>
                    <a:p>
                      <a:r>
                        <a:rPr lang="tr-TR" sz="1600" dirty="0" smtClean="0"/>
                        <a:t>30.000</a:t>
                      </a:r>
                      <a:endParaRPr lang="tr-TR" sz="1600" dirty="0"/>
                    </a:p>
                  </a:txBody>
                  <a:tcPr marL="121920" marR="121920"/>
                </a:tc>
                <a:tc vMerge="1">
                  <a:txBody>
                    <a:bodyPr/>
                    <a:lstStyle/>
                    <a:p>
                      <a:endParaRPr lang="tr-TR" dirty="0"/>
                    </a:p>
                  </a:txBody>
                  <a:tcPr/>
                </a:tc>
              </a:tr>
              <a:tr h="358911">
                <a:tc>
                  <a:txBody>
                    <a:bodyPr/>
                    <a:lstStyle/>
                    <a:p>
                      <a:pPr algn="ctr"/>
                      <a:r>
                        <a:rPr lang="tr-TR" dirty="0" smtClean="0"/>
                        <a:t>9</a:t>
                      </a:r>
                      <a:endParaRPr lang="tr-TR" dirty="0"/>
                    </a:p>
                  </a:txBody>
                  <a:tcPr marL="121920" marR="121920"/>
                </a:tc>
                <a:tc>
                  <a:txBody>
                    <a:bodyPr/>
                    <a:lstStyle/>
                    <a:p>
                      <a:r>
                        <a:rPr lang="tr-TR" sz="1600" dirty="0" smtClean="0"/>
                        <a:t>Test ve Analiz Desteği</a:t>
                      </a:r>
                      <a:endParaRPr lang="tr-TR" sz="1600" dirty="0"/>
                    </a:p>
                  </a:txBody>
                  <a:tcPr marL="121920" marR="121920"/>
                </a:tc>
                <a:tc>
                  <a:txBody>
                    <a:bodyPr/>
                    <a:lstStyle/>
                    <a:p>
                      <a:r>
                        <a:rPr lang="tr-TR" sz="1600" dirty="0" smtClean="0"/>
                        <a:t>30.000</a:t>
                      </a:r>
                      <a:endParaRPr lang="tr-TR" sz="1600" dirty="0"/>
                    </a:p>
                  </a:txBody>
                  <a:tcPr marL="121920" marR="121920"/>
                </a:tc>
                <a:tc vMerge="1">
                  <a:txBody>
                    <a:bodyPr/>
                    <a:lstStyle/>
                    <a:p>
                      <a:endParaRPr lang="tr-TR" dirty="0"/>
                    </a:p>
                  </a:txBody>
                  <a:tcPr/>
                </a:tc>
              </a:tr>
            </a:tbl>
          </a:graphicData>
        </a:graphic>
      </p:graphicFrame>
      <p:pic>
        <p:nvPicPr>
          <p:cNvPr id="2" name="Resim 1"/>
          <p:cNvPicPr>
            <a:picLocks noChangeAspect="1"/>
          </p:cNvPicPr>
          <p:nvPr/>
        </p:nvPicPr>
        <p:blipFill>
          <a:blip r:embed="rId2"/>
          <a:stretch>
            <a:fillRect/>
          </a:stretch>
        </p:blipFill>
        <p:spPr>
          <a:xfrm>
            <a:off x="8985898" y="5128062"/>
            <a:ext cx="1865538" cy="932769"/>
          </a:xfrm>
          <a:prstGeom prst="rect">
            <a:avLst/>
          </a:prstGeom>
        </p:spPr>
      </p:pic>
    </p:spTree>
    <p:extLst>
      <p:ext uri="{BB962C8B-B14F-4D97-AF65-F5344CB8AC3E}">
        <p14:creationId xmlns:p14="http://schemas.microsoft.com/office/powerpoint/2010/main" val="2777780095"/>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t>5</a:t>
            </a:fld>
            <a:endParaRPr lang="tr-TR" dirty="0"/>
          </a:p>
        </p:txBody>
      </p:sp>
      <p:graphicFrame>
        <p:nvGraphicFramePr>
          <p:cNvPr id="6" name="Table 3"/>
          <p:cNvGraphicFramePr>
            <a:graphicFrameLocks noGrp="1"/>
          </p:cNvGraphicFramePr>
          <p:nvPr>
            <p:extLst>
              <p:ext uri="{D42A27DB-BD31-4B8C-83A1-F6EECF244321}">
                <p14:modId xmlns:p14="http://schemas.microsoft.com/office/powerpoint/2010/main" val="1778524331"/>
              </p:ext>
            </p:extLst>
          </p:nvPr>
        </p:nvGraphicFramePr>
        <p:xfrm>
          <a:off x="724993" y="1122276"/>
          <a:ext cx="11041225" cy="504055"/>
        </p:xfrm>
        <a:graphic>
          <a:graphicData uri="http://schemas.openxmlformats.org/drawingml/2006/table">
            <a:tbl>
              <a:tblPr firstRow="1" bandRow="1">
                <a:tableStyleId>{5C22544A-7EE6-4342-B048-85BDC9FD1C3A}</a:tableStyleId>
              </a:tblPr>
              <a:tblGrid>
                <a:gridCol w="11041225"/>
              </a:tblGrid>
              <a:tr h="504055">
                <a:tc>
                  <a:txBody>
                    <a:bodyPr/>
                    <a:lstStyle/>
                    <a:p>
                      <a:pPr marL="0" marR="0" indent="0" algn="ctr" defTabSz="914400" rtl="0" eaLnBrk="1" fontAlgn="auto" latinLnBrk="0" hangingPunct="1">
                        <a:lnSpc>
                          <a:spcPct val="100000"/>
                        </a:lnSpc>
                        <a:spcBef>
                          <a:spcPts val="0"/>
                        </a:spcBef>
                        <a:spcAft>
                          <a:spcPts val="0"/>
                        </a:spcAft>
                        <a:buClrTx/>
                        <a:buSzTx/>
                        <a:buFontTx/>
                        <a:buNone/>
                        <a:tabLst>
                          <a:tab pos="2598738" algn="l"/>
                        </a:tabLst>
                        <a:defRPr/>
                      </a:pPr>
                      <a:r>
                        <a:rPr lang="tr-TR" sz="2400" dirty="0" smtClean="0"/>
                        <a:t>Yurt İçi Fuar Desteği</a:t>
                      </a:r>
                    </a:p>
                  </a:txBody>
                  <a:tcPr marL="121920" marR="121920"/>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646813313"/>
              </p:ext>
            </p:extLst>
          </p:nvPr>
        </p:nvGraphicFramePr>
        <p:xfrm>
          <a:off x="724992" y="1628800"/>
          <a:ext cx="5280587" cy="4610982"/>
        </p:xfrm>
        <a:graphic>
          <a:graphicData uri="http://schemas.openxmlformats.org/drawingml/2006/table">
            <a:tbl>
              <a:tblPr firstRow="1" bandRow="1">
                <a:tableStyleId>{7DF18680-E054-41AD-8BC1-D1AEF772440D}</a:tableStyleId>
              </a:tblPr>
              <a:tblGrid>
                <a:gridCol w="5280587"/>
              </a:tblGrid>
              <a:tr h="356463">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BAŞVURU KRİTERLERİ</a:t>
                      </a:r>
                    </a:p>
                  </a:txBody>
                  <a:tcPr marL="12700" marR="12700" marT="9525" marB="0"/>
                </a:tc>
              </a:tr>
              <a:tr h="4254519">
                <a:tc>
                  <a:txBody>
                    <a:bodyPr/>
                    <a:lstStyle/>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600" u="none" strike="noStrike" kern="1200" baseline="0" dirty="0" smtClean="0">
                          <a:effectLst/>
                        </a:rPr>
                        <a:t> </a:t>
                      </a:r>
                      <a:r>
                        <a:rPr lang="tr-TR" sz="1400" u="none" strike="noStrike" kern="1200" baseline="0" dirty="0" smtClean="0">
                          <a:solidFill>
                            <a:schemeClr val="tx1">
                              <a:lumMod val="50000"/>
                            </a:schemeClr>
                          </a:solidFill>
                          <a:effectLst/>
                        </a:rPr>
                        <a:t>İşletmelerin, KOSGEB tarafından belirlenen </a:t>
                      </a:r>
                      <a:r>
                        <a:rPr lang="tr-TR" sz="1400" b="1" u="none" strike="noStrike" kern="1200" baseline="0" dirty="0" smtClean="0">
                          <a:solidFill>
                            <a:schemeClr val="tx1">
                              <a:lumMod val="50000"/>
                            </a:schemeClr>
                          </a:solidFill>
                          <a:effectLst/>
                        </a:rPr>
                        <a:t>yurt içi ihtisas </a:t>
                      </a:r>
                      <a:r>
                        <a:rPr lang="tr-TR" sz="1400" u="none" strike="noStrike" kern="1200" baseline="0" dirty="0" smtClean="0">
                          <a:solidFill>
                            <a:schemeClr val="tx1">
                              <a:lumMod val="50000"/>
                            </a:schemeClr>
                          </a:solidFill>
                          <a:effectLst/>
                        </a:rPr>
                        <a:t>ve  </a:t>
                      </a:r>
                      <a:r>
                        <a:rPr lang="tr-TR" sz="1400" b="1" u="none" strike="noStrike" kern="1200" baseline="0" dirty="0" smtClean="0">
                          <a:solidFill>
                            <a:schemeClr val="tx1">
                              <a:lumMod val="50000"/>
                            </a:schemeClr>
                          </a:solidFill>
                          <a:effectLst/>
                        </a:rPr>
                        <a:t>yurt içi uluslararası ihtisas</a:t>
                      </a:r>
                      <a:r>
                        <a:rPr lang="tr-TR" sz="1400" u="none" strike="noStrike" kern="1200" baseline="0" dirty="0" smtClean="0">
                          <a:solidFill>
                            <a:schemeClr val="tx1">
                              <a:lumMod val="50000"/>
                            </a:schemeClr>
                          </a:solidFill>
                          <a:effectLst/>
                        </a:rPr>
                        <a:t> </a:t>
                      </a:r>
                      <a:r>
                        <a:rPr lang="tr-TR" sz="1400" b="1" u="none" strike="noStrike" kern="1200" baseline="0" dirty="0" smtClean="0">
                          <a:solidFill>
                            <a:schemeClr val="tx1">
                              <a:lumMod val="50000"/>
                            </a:schemeClr>
                          </a:solidFill>
                          <a:effectLst/>
                        </a:rPr>
                        <a:t>fuarlarına</a:t>
                      </a:r>
                      <a:r>
                        <a:rPr lang="tr-TR" sz="1400" u="none" strike="noStrike" kern="1200" baseline="0" dirty="0" smtClean="0">
                          <a:solidFill>
                            <a:schemeClr val="tx1">
                              <a:lumMod val="50000"/>
                            </a:schemeClr>
                          </a:solidFill>
                          <a:effectLst/>
                        </a:rPr>
                        <a:t>, </a:t>
                      </a:r>
                      <a:r>
                        <a:rPr lang="tr-TR" sz="1400" b="1" u="none" strike="noStrike" kern="1200" baseline="0" dirty="0" smtClean="0">
                          <a:solidFill>
                            <a:schemeClr val="tx1">
                              <a:lumMod val="50000"/>
                            </a:schemeClr>
                          </a:solidFill>
                          <a:effectLst/>
                        </a:rPr>
                        <a:t>İzmir Enternasyonal Fuarı</a:t>
                      </a:r>
                      <a:r>
                        <a:rPr lang="tr-TR" sz="1400" u="none" strike="noStrike" kern="1200" baseline="0" dirty="0" smtClean="0">
                          <a:solidFill>
                            <a:schemeClr val="tx1">
                              <a:lumMod val="50000"/>
                            </a:schemeClr>
                          </a:solidFill>
                          <a:effectLst/>
                        </a:rPr>
                        <a:t>’na ve  </a:t>
                      </a:r>
                      <a:r>
                        <a:rPr lang="tr-TR" sz="1400" u="none" strike="noStrike" kern="1200" baseline="0" dirty="0" smtClean="0">
                          <a:solidFill>
                            <a:schemeClr val="tx1">
                              <a:lumMod val="50000"/>
                            </a:schemeClr>
                          </a:solidFill>
                          <a:effectLst/>
                          <a:latin typeface="+mn-lt"/>
                          <a:ea typeface="+mn-ea"/>
                          <a:cs typeface="+mn-cs"/>
                        </a:rPr>
                        <a:t>I</a:t>
                      </a:r>
                      <a:r>
                        <a:rPr lang="tr-TR" sz="1400" b="1" u="none" strike="noStrike" kern="1200" baseline="0" dirty="0" smtClean="0">
                          <a:solidFill>
                            <a:schemeClr val="tx1">
                              <a:lumMod val="50000"/>
                            </a:schemeClr>
                          </a:solidFill>
                          <a:effectLst/>
                          <a:latin typeface="+mn-lt"/>
                          <a:ea typeface="+mn-ea"/>
                          <a:cs typeface="+mn-cs"/>
                        </a:rPr>
                        <a:t>DEF Uluslararası Savunma Sanayi Fuarı</a:t>
                      </a:r>
                      <a:r>
                        <a:rPr lang="tr-TR" sz="1400" u="none" strike="noStrike" kern="1200" baseline="0" dirty="0" smtClean="0">
                          <a:solidFill>
                            <a:schemeClr val="tx1">
                              <a:lumMod val="50000"/>
                            </a:schemeClr>
                          </a:solidFill>
                          <a:effectLst/>
                          <a:latin typeface="+mn-lt"/>
                          <a:ea typeface="+mn-ea"/>
                          <a:cs typeface="+mn-cs"/>
                        </a:rPr>
                        <a:t>’na katılımlarına destek verilir.</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400" u="none" strike="noStrike" kern="1200" baseline="0" dirty="0" smtClean="0">
                          <a:solidFill>
                            <a:schemeClr val="tx1">
                              <a:lumMod val="50000"/>
                            </a:schemeClr>
                          </a:solidFill>
                          <a:effectLst/>
                          <a:latin typeface="+mn-lt"/>
                          <a:ea typeface="+mn-ea"/>
                          <a:cs typeface="+mn-cs"/>
                        </a:rPr>
                        <a:t> Yurt İçi </a:t>
                      </a:r>
                      <a:r>
                        <a:rPr lang="tr-TR" sz="1400" u="none" strike="noStrike" kern="1200" baseline="0" dirty="0" smtClean="0">
                          <a:solidFill>
                            <a:schemeClr val="tx1">
                              <a:lumMod val="50000"/>
                            </a:schemeClr>
                          </a:solidFill>
                          <a:effectLst/>
                        </a:rPr>
                        <a:t>Uluslararası İhtisas Fuarları için destek üst limiti </a:t>
                      </a:r>
                      <a:r>
                        <a:rPr lang="tr-TR" sz="1400" b="1" u="none" strike="noStrike" kern="1200" baseline="0" dirty="0" smtClean="0">
                          <a:solidFill>
                            <a:schemeClr val="tx1">
                              <a:lumMod val="50000"/>
                            </a:schemeClr>
                          </a:solidFill>
                          <a:effectLst/>
                        </a:rPr>
                        <a:t>250 TL/</a:t>
                      </a:r>
                      <a:r>
                        <a:rPr lang="tr-TR" sz="1400" b="1" kern="1200" dirty="0" smtClean="0">
                          <a:solidFill>
                            <a:schemeClr val="tx1">
                              <a:lumMod val="50000"/>
                            </a:schemeClr>
                          </a:solidFill>
                          <a:effectLst/>
                          <a:latin typeface="+mn-lt"/>
                          <a:ea typeface="+mn-ea"/>
                          <a:cs typeface="+mn-cs"/>
                        </a:rPr>
                        <a:t>m²</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400" u="none" strike="noStrike" kern="1200" baseline="0" dirty="0" smtClean="0">
                          <a:solidFill>
                            <a:schemeClr val="tx1">
                              <a:lumMod val="50000"/>
                            </a:schemeClr>
                          </a:solidFill>
                          <a:effectLst/>
                        </a:rPr>
                        <a:t> Yurt İçi İhtisas Fuarları ve İzmir Enternasyonal Fuarı için destek üst limiti </a:t>
                      </a:r>
                      <a:r>
                        <a:rPr lang="tr-TR" sz="1400" b="1" u="none" strike="noStrike" kern="1200" baseline="0" dirty="0" smtClean="0">
                          <a:solidFill>
                            <a:schemeClr val="tx1">
                              <a:lumMod val="50000"/>
                            </a:schemeClr>
                          </a:solidFill>
                          <a:effectLst/>
                        </a:rPr>
                        <a:t>150 TL/</a:t>
                      </a:r>
                      <a:r>
                        <a:rPr lang="tr-TR" sz="1400" b="1" kern="1200" dirty="0" smtClean="0">
                          <a:solidFill>
                            <a:schemeClr val="tx1">
                              <a:lumMod val="50000"/>
                            </a:schemeClr>
                          </a:solidFill>
                          <a:effectLst/>
                          <a:latin typeface="+mn-lt"/>
                          <a:ea typeface="+mn-ea"/>
                          <a:cs typeface="+mn-cs"/>
                        </a:rPr>
                        <a:t>m²</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400" b="0" kern="1200" dirty="0" smtClean="0">
                          <a:solidFill>
                            <a:schemeClr val="tx1">
                              <a:lumMod val="50000"/>
                            </a:schemeClr>
                          </a:solidFill>
                          <a:effectLst/>
                          <a:latin typeface="+mn-lt"/>
                          <a:ea typeface="+mn-ea"/>
                          <a:cs typeface="+mn-cs"/>
                        </a:rPr>
                        <a:t> IDEF Uluslararası Savunma Sanayi Fuarı</a:t>
                      </a:r>
                      <a:r>
                        <a:rPr lang="tr-TR" sz="1400" b="0" kern="1200" baseline="0" dirty="0" smtClean="0">
                          <a:solidFill>
                            <a:schemeClr val="tx1">
                              <a:lumMod val="50000"/>
                            </a:schemeClr>
                          </a:solidFill>
                          <a:effectLst/>
                          <a:latin typeface="+mn-lt"/>
                          <a:ea typeface="+mn-ea"/>
                          <a:cs typeface="+mn-cs"/>
                        </a:rPr>
                        <a:t> için destek üst limiti </a:t>
                      </a:r>
                      <a:r>
                        <a:rPr lang="tr-TR" sz="1400" b="1" kern="1200" baseline="0" dirty="0" smtClean="0">
                          <a:solidFill>
                            <a:schemeClr val="tx1">
                              <a:lumMod val="50000"/>
                            </a:schemeClr>
                          </a:solidFill>
                          <a:effectLst/>
                          <a:latin typeface="+mn-lt"/>
                          <a:ea typeface="+mn-ea"/>
                          <a:cs typeface="+mn-cs"/>
                        </a:rPr>
                        <a:t>1000 TL</a:t>
                      </a:r>
                      <a:r>
                        <a:rPr lang="tr-TR" sz="1400" b="1" u="none" strike="noStrike" kern="1200" baseline="0" dirty="0" smtClean="0">
                          <a:solidFill>
                            <a:schemeClr val="tx1">
                              <a:lumMod val="50000"/>
                            </a:schemeClr>
                          </a:solidFill>
                          <a:effectLst/>
                        </a:rPr>
                        <a:t>/</a:t>
                      </a:r>
                      <a:r>
                        <a:rPr lang="tr-TR" sz="1400" b="1" kern="1200" dirty="0" smtClean="0">
                          <a:solidFill>
                            <a:schemeClr val="tx1">
                              <a:lumMod val="50000"/>
                            </a:schemeClr>
                          </a:solidFill>
                          <a:effectLst/>
                          <a:latin typeface="+mn-lt"/>
                          <a:ea typeface="+mn-ea"/>
                          <a:cs typeface="+mn-cs"/>
                        </a:rPr>
                        <a:t>m² </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400" b="1" u="none" strike="noStrike" kern="1200" baseline="0" dirty="0" smtClean="0">
                          <a:solidFill>
                            <a:schemeClr val="tx1">
                              <a:lumMod val="50000"/>
                            </a:schemeClr>
                          </a:solidFill>
                          <a:effectLst/>
                          <a:latin typeface="+mn-lt"/>
                          <a:ea typeface="+mn-ea"/>
                          <a:cs typeface="+mn-cs"/>
                        </a:rPr>
                        <a:t> </a:t>
                      </a:r>
                      <a:r>
                        <a:rPr lang="tr-TR" sz="1400" b="0" u="none" strike="noStrike" kern="1200" baseline="0" dirty="0" smtClean="0">
                          <a:solidFill>
                            <a:schemeClr val="tx1">
                              <a:lumMod val="50000"/>
                            </a:schemeClr>
                          </a:solidFill>
                          <a:effectLst/>
                          <a:latin typeface="+mn-lt"/>
                          <a:ea typeface="+mn-ea"/>
                          <a:cs typeface="+mn-cs"/>
                        </a:rPr>
                        <a:t>İşletmenin katılacağı fuar sayısı </a:t>
                      </a:r>
                      <a:r>
                        <a:rPr lang="tr-TR" sz="1400" b="1" u="none" strike="noStrike" kern="1200" baseline="0" dirty="0" smtClean="0">
                          <a:solidFill>
                            <a:schemeClr val="tx1">
                              <a:lumMod val="50000"/>
                            </a:schemeClr>
                          </a:solidFill>
                          <a:effectLst/>
                          <a:latin typeface="+mn-lt"/>
                          <a:ea typeface="+mn-ea"/>
                          <a:cs typeface="+mn-cs"/>
                        </a:rPr>
                        <a:t>4</a:t>
                      </a:r>
                      <a:r>
                        <a:rPr lang="tr-TR" sz="1400" b="0" u="none" strike="noStrike" kern="1200" baseline="0" dirty="0" smtClean="0">
                          <a:solidFill>
                            <a:schemeClr val="tx1">
                              <a:lumMod val="50000"/>
                            </a:schemeClr>
                          </a:solidFill>
                          <a:effectLst/>
                          <a:latin typeface="+mn-lt"/>
                          <a:ea typeface="+mn-ea"/>
                          <a:cs typeface="+mn-cs"/>
                        </a:rPr>
                        <a:t> ile sınırlandırılmıştır.</a:t>
                      </a:r>
                    </a:p>
                    <a:p>
                      <a:pPr marL="0" marR="0" indent="0" algn="just" defTabSz="952500" rtl="0" eaLnBrk="1" fontAlgn="b" latinLnBrk="0" hangingPunct="1">
                        <a:lnSpc>
                          <a:spcPct val="150000"/>
                        </a:lnSpc>
                        <a:spcBef>
                          <a:spcPts val="0"/>
                        </a:spcBef>
                        <a:spcAft>
                          <a:spcPts val="0"/>
                        </a:spcAft>
                        <a:buClrTx/>
                        <a:buSzTx/>
                        <a:buFont typeface="Arial" pitchFamily="34" charset="0"/>
                        <a:buChar char="•"/>
                        <a:tabLst/>
                        <a:defRPr/>
                      </a:pPr>
                      <a:r>
                        <a:rPr lang="tr-TR" sz="1400" u="none" strike="noStrike" kern="1200" baseline="0" dirty="0" smtClean="0">
                          <a:solidFill>
                            <a:schemeClr val="tx1">
                              <a:lumMod val="50000"/>
                            </a:schemeClr>
                          </a:solidFill>
                          <a:effectLst/>
                        </a:rPr>
                        <a:t> Program süresince desteğin üst limiti </a:t>
                      </a:r>
                      <a:r>
                        <a:rPr lang="tr-TR" sz="1400" b="1" u="none" strike="noStrike" kern="1200" baseline="0" dirty="0" smtClean="0">
                          <a:solidFill>
                            <a:schemeClr val="tx1">
                              <a:lumMod val="50000"/>
                            </a:schemeClr>
                          </a:solidFill>
                          <a:effectLst/>
                        </a:rPr>
                        <a:t>50.000 TL</a:t>
                      </a:r>
                      <a:r>
                        <a:rPr lang="tr-TR" sz="1400" b="0" u="none" strike="noStrike" kern="1200" baseline="0" dirty="0" smtClean="0">
                          <a:solidFill>
                            <a:schemeClr val="tx1">
                              <a:lumMod val="50000"/>
                            </a:schemeClr>
                          </a:solidFill>
                          <a:effectLst/>
                        </a:rPr>
                        <a:t>’dir.</a:t>
                      </a:r>
                      <a:endParaRPr lang="tr-TR" sz="1400" u="none" strike="noStrike" kern="1200" baseline="0" dirty="0" smtClean="0">
                        <a:solidFill>
                          <a:schemeClr val="tx1">
                            <a:lumMod val="50000"/>
                          </a:schemeClr>
                        </a:solidFill>
                        <a:effectLst/>
                      </a:endParaRPr>
                    </a:p>
                  </a:txBody>
                  <a:tcPr marL="12700" marR="12700" marT="9525" marB="0"/>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3834216252"/>
              </p:ext>
            </p:extLst>
          </p:nvPr>
        </p:nvGraphicFramePr>
        <p:xfrm>
          <a:off x="6197601" y="1628801"/>
          <a:ext cx="5537200" cy="4606899"/>
        </p:xfrm>
        <a:graphic>
          <a:graphicData uri="http://schemas.openxmlformats.org/drawingml/2006/table">
            <a:tbl>
              <a:tblPr firstRow="1" bandRow="1">
                <a:tableStyleId>{93296810-A885-4BE3-A3E7-6D5BEEA58F35}</a:tableStyleId>
              </a:tblPr>
              <a:tblGrid>
                <a:gridCol w="5537200"/>
              </a:tblGrid>
              <a:tr h="330081">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İSTENİLEN BELGELER</a:t>
                      </a:r>
                    </a:p>
                  </a:txBody>
                  <a:tcPr marL="12700" marR="12700" marT="9525" marB="0"/>
                </a:tc>
              </a:tr>
              <a:tr h="4276818">
                <a:tc>
                  <a:txBody>
                    <a:bodyPr/>
                    <a:lstStyle/>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1" u="sng" kern="1200" dirty="0" smtClean="0">
                          <a:solidFill>
                            <a:schemeClr val="tx1">
                              <a:lumMod val="50000"/>
                            </a:schemeClr>
                          </a:solidFill>
                          <a:effectLst/>
                          <a:latin typeface="+mn-lt"/>
                          <a:ea typeface="+mn-ea"/>
                          <a:cs typeface="+mn-cs"/>
                        </a:rPr>
                        <a:t>Başvuru aşamasında</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kern="1200" dirty="0" smtClean="0">
                          <a:solidFill>
                            <a:schemeClr val="tx1">
                              <a:lumMod val="50000"/>
                            </a:schemeClr>
                          </a:solidFill>
                          <a:effectLst/>
                          <a:latin typeface="+mn-lt"/>
                          <a:ea typeface="+mn-ea"/>
                          <a:cs typeface="+mn-cs"/>
                        </a:rPr>
                        <a:t>İşletmenin Organizatör Kuruluş/Meslek Kuruluşu ile yapmış olduğu Fuar Başvuru / Katılım Formu / Sözleşme </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1" u="sng" kern="1200" dirty="0" smtClean="0">
                          <a:solidFill>
                            <a:schemeClr val="tx1">
                              <a:lumMod val="50000"/>
                            </a:schemeClr>
                          </a:solidFill>
                          <a:effectLst/>
                          <a:latin typeface="+mn-lt"/>
                          <a:ea typeface="+mn-ea"/>
                          <a:cs typeface="+mn-cs"/>
                        </a:rPr>
                        <a:t>Ödeme aşamasında</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İşletmenin Meslek Kuruluşundan yer temin etmesi halinde Meslek Kuruluşu ile fuar Organizatör Kuruluşu arasında yapılan Sözleşme</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İşletme adına düzenlenmiş Organizatör Kuruluş/Meslek Kuruluşu faturası,</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Fatura tutarının ödendiğini gösterir banka dekontu,</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İşletmenin SGK Borcu Yoktur Yazısı,</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endParaRPr lang="tr-TR" sz="1200" b="0" u="none" strike="noStrike" kern="1200" baseline="0" dirty="0" smtClean="0">
                        <a:effectLst/>
                      </a:endParaRPr>
                    </a:p>
                    <a:p>
                      <a:pPr marL="0" marR="0" indent="0" algn="l" defTabSz="914400" rtl="0" eaLnBrk="1" fontAlgn="b" latinLnBrk="0" hangingPunct="1">
                        <a:lnSpc>
                          <a:spcPct val="150000"/>
                        </a:lnSpc>
                        <a:spcBef>
                          <a:spcPts val="0"/>
                        </a:spcBef>
                        <a:spcAft>
                          <a:spcPts val="0"/>
                        </a:spcAft>
                        <a:buClrTx/>
                        <a:buSzTx/>
                        <a:buFont typeface="Arial" pitchFamily="34" charset="0"/>
                        <a:buNone/>
                        <a:tabLst/>
                        <a:defRPr/>
                      </a:pPr>
                      <a:endParaRPr lang="tr-TR" sz="1200" b="0" u="none" strike="noStrike" kern="1200" baseline="0" dirty="0" smtClean="0">
                        <a:effectLst/>
                      </a:endParaRPr>
                    </a:p>
                  </a:txBody>
                  <a:tcPr marL="12700" marR="12700" marT="9525" marB="0"/>
                </a:tc>
              </a:tr>
            </a:tbl>
          </a:graphicData>
        </a:graphic>
      </p:graphicFrame>
      <p:pic>
        <p:nvPicPr>
          <p:cNvPr id="2" name="Resim 1"/>
          <p:cNvPicPr>
            <a:picLocks noChangeAspect="1"/>
          </p:cNvPicPr>
          <p:nvPr/>
        </p:nvPicPr>
        <p:blipFill>
          <a:blip r:embed="rId2"/>
          <a:stretch>
            <a:fillRect/>
          </a:stretch>
        </p:blipFill>
        <p:spPr>
          <a:xfrm>
            <a:off x="9748280" y="5302931"/>
            <a:ext cx="1865538" cy="932769"/>
          </a:xfrm>
          <a:prstGeom prst="rect">
            <a:avLst/>
          </a:prstGeom>
        </p:spPr>
      </p:pic>
    </p:spTree>
    <p:extLst>
      <p:ext uri="{BB962C8B-B14F-4D97-AF65-F5344CB8AC3E}">
        <p14:creationId xmlns:p14="http://schemas.microsoft.com/office/powerpoint/2010/main" val="35058915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t>6</a:t>
            </a:fld>
            <a:endParaRPr lang="tr-TR" dirty="0"/>
          </a:p>
        </p:txBody>
      </p:sp>
      <p:graphicFrame>
        <p:nvGraphicFramePr>
          <p:cNvPr id="6" name="Table 3"/>
          <p:cNvGraphicFramePr>
            <a:graphicFrameLocks noGrp="1"/>
          </p:cNvGraphicFramePr>
          <p:nvPr>
            <p:extLst>
              <p:ext uri="{D42A27DB-BD31-4B8C-83A1-F6EECF244321}">
                <p14:modId xmlns:p14="http://schemas.microsoft.com/office/powerpoint/2010/main" val="2456446889"/>
              </p:ext>
            </p:extLst>
          </p:nvPr>
        </p:nvGraphicFramePr>
        <p:xfrm>
          <a:off x="623393" y="931776"/>
          <a:ext cx="11041225" cy="504055"/>
        </p:xfrm>
        <a:graphic>
          <a:graphicData uri="http://schemas.openxmlformats.org/drawingml/2006/table">
            <a:tbl>
              <a:tblPr firstRow="1" bandRow="1">
                <a:tableStyleId>{5C22544A-7EE6-4342-B048-85BDC9FD1C3A}</a:tableStyleId>
              </a:tblPr>
              <a:tblGrid>
                <a:gridCol w="11041225"/>
              </a:tblGrid>
              <a:tr h="5040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t>Yurt Dışı İş Gezisi Desteği</a:t>
                      </a:r>
                    </a:p>
                  </a:txBody>
                  <a:tcPr marL="121920" marR="121920"/>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1393832909"/>
              </p:ext>
            </p:extLst>
          </p:nvPr>
        </p:nvGraphicFramePr>
        <p:xfrm>
          <a:off x="623392" y="1438300"/>
          <a:ext cx="5280587" cy="4772000"/>
        </p:xfrm>
        <a:graphic>
          <a:graphicData uri="http://schemas.openxmlformats.org/drawingml/2006/table">
            <a:tbl>
              <a:tblPr firstRow="1" bandRow="1">
                <a:tableStyleId>{7DF18680-E054-41AD-8BC1-D1AEF772440D}</a:tableStyleId>
              </a:tblPr>
              <a:tblGrid>
                <a:gridCol w="5280587"/>
              </a:tblGrid>
              <a:tr h="368911">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BAŞVURU KRİTERLERİ</a:t>
                      </a:r>
                    </a:p>
                  </a:txBody>
                  <a:tcPr marL="12700" marR="12700" marT="9525" marB="0"/>
                </a:tc>
              </a:tr>
              <a:tr h="4403089">
                <a:tc>
                  <a:txBody>
                    <a:bodyPr/>
                    <a:lstStyle/>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400" u="none" strike="noStrike" kern="1200" baseline="0" dirty="0" smtClean="0">
                          <a:solidFill>
                            <a:schemeClr val="tx1">
                              <a:lumMod val="50000"/>
                            </a:schemeClr>
                          </a:solidFill>
                          <a:effectLst/>
                        </a:rPr>
                        <a:t> İşletmelerin, KOSGEB Birimleri, TOBB veya TESK tarafından düzenlenen programlara katılımına destek verilir.</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400" u="none" strike="noStrike" kern="1200" baseline="0" dirty="0" smtClean="0">
                          <a:solidFill>
                            <a:schemeClr val="tx1">
                              <a:lumMod val="50000"/>
                            </a:schemeClr>
                          </a:solidFill>
                          <a:effectLst/>
                        </a:rPr>
                        <a:t> Destek </a:t>
                      </a:r>
                      <a:r>
                        <a:rPr lang="tr-TR" sz="1400" b="0" u="none" strike="noStrike" kern="1200" baseline="0" dirty="0" smtClean="0">
                          <a:solidFill>
                            <a:schemeClr val="tx1">
                              <a:lumMod val="50000"/>
                            </a:schemeClr>
                          </a:solidFill>
                          <a:effectLst/>
                        </a:rPr>
                        <a:t>kapsamına alınacak yurt dışı iş gezisi programında, </a:t>
                      </a:r>
                      <a:r>
                        <a:rPr lang="tr-TR" sz="1400" b="1" u="none" strike="noStrike" kern="1200" baseline="0" dirty="0" smtClean="0">
                          <a:solidFill>
                            <a:schemeClr val="tx1">
                              <a:lumMod val="50000"/>
                            </a:schemeClr>
                          </a:solidFill>
                          <a:effectLst/>
                        </a:rPr>
                        <a:t>ikili iş görüşmelerinin </a:t>
                      </a:r>
                      <a:r>
                        <a:rPr lang="tr-TR" sz="1400" u="none" strike="noStrike" kern="1200" baseline="0" dirty="0" smtClean="0">
                          <a:solidFill>
                            <a:schemeClr val="tx1">
                              <a:lumMod val="50000"/>
                            </a:schemeClr>
                          </a:solidFill>
                          <a:effectLst/>
                        </a:rPr>
                        <a:t>ve </a:t>
                      </a:r>
                      <a:r>
                        <a:rPr lang="tr-TR" sz="1400" b="1" u="none" strike="noStrike" kern="1200" baseline="0" dirty="0" smtClean="0">
                          <a:solidFill>
                            <a:schemeClr val="tx1">
                              <a:lumMod val="50000"/>
                            </a:schemeClr>
                          </a:solidFill>
                          <a:effectLst/>
                        </a:rPr>
                        <a:t>Milli Katılım Organizasyonu Düzenlenecek Fuarlar Listesinde yer alan bir fuara </a:t>
                      </a:r>
                      <a:r>
                        <a:rPr lang="tr-TR" sz="1400" u="none" strike="noStrike" kern="1200" baseline="0" dirty="0" smtClean="0">
                          <a:solidFill>
                            <a:schemeClr val="tx1">
                              <a:lumMod val="50000"/>
                            </a:schemeClr>
                          </a:solidFill>
                          <a:effectLst/>
                        </a:rPr>
                        <a:t>ziyaretin yer alması gerekir. Ancak, bu faaliyetlerden sadece birinin gerçekleştirilmesi durumunda, yurt dışı iş gezisi programı </a:t>
                      </a:r>
                      <a:r>
                        <a:rPr lang="tr-TR" sz="1400" b="0" u="none" strike="noStrike" kern="1200" baseline="0" dirty="0" smtClean="0">
                          <a:solidFill>
                            <a:schemeClr val="tx1">
                              <a:lumMod val="50000"/>
                            </a:schemeClr>
                          </a:solidFill>
                          <a:effectLst/>
                        </a:rPr>
                        <a:t>aşağıda belirtilen faaliyetlerden en az birini de içermelidir:</a:t>
                      </a:r>
                    </a:p>
                    <a:p>
                      <a:pPr marL="0" marR="0" indent="0" algn="just" defTabSz="914400" rtl="0" eaLnBrk="1" fontAlgn="b" latinLnBrk="0" hangingPunct="1">
                        <a:lnSpc>
                          <a:spcPct val="150000"/>
                        </a:lnSpc>
                        <a:spcBef>
                          <a:spcPts val="0"/>
                        </a:spcBef>
                        <a:spcAft>
                          <a:spcPts val="0"/>
                        </a:spcAft>
                        <a:buClrTx/>
                        <a:buSzTx/>
                        <a:buFont typeface="Arial" pitchFamily="34" charset="0"/>
                        <a:buNone/>
                        <a:tabLst/>
                        <a:defRPr/>
                      </a:pPr>
                      <a:r>
                        <a:rPr lang="tr-TR" sz="1400" b="1" u="none" strike="noStrike" kern="1200" baseline="0" dirty="0" smtClean="0">
                          <a:solidFill>
                            <a:schemeClr val="tx1">
                              <a:lumMod val="50000"/>
                            </a:schemeClr>
                          </a:solidFill>
                          <a:effectLst/>
                        </a:rPr>
                        <a:t>a) Meslek kuruluşları ile toplantı </a:t>
                      </a:r>
                    </a:p>
                    <a:p>
                      <a:pPr marL="0" marR="0" indent="0" algn="just" defTabSz="914400" rtl="0" eaLnBrk="1" fontAlgn="b" latinLnBrk="0" hangingPunct="1">
                        <a:lnSpc>
                          <a:spcPct val="150000"/>
                        </a:lnSpc>
                        <a:spcBef>
                          <a:spcPts val="0"/>
                        </a:spcBef>
                        <a:spcAft>
                          <a:spcPts val="0"/>
                        </a:spcAft>
                        <a:buClrTx/>
                        <a:buSzTx/>
                        <a:buFont typeface="Arial" pitchFamily="34" charset="0"/>
                        <a:buNone/>
                        <a:tabLst/>
                        <a:defRPr/>
                      </a:pPr>
                      <a:r>
                        <a:rPr lang="tr-TR" sz="1400" b="1" u="none" strike="noStrike" kern="1200" baseline="0" dirty="0" smtClean="0">
                          <a:solidFill>
                            <a:schemeClr val="tx1">
                              <a:lumMod val="50000"/>
                            </a:schemeClr>
                          </a:solidFill>
                          <a:effectLst/>
                        </a:rPr>
                        <a:t>b) Sanayi bölgesi, fabrika, teknopark gezileri, finans grupları vb. ile görüşmeler </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400" u="none" strike="noStrike" kern="1200" baseline="0" dirty="0" smtClean="0">
                          <a:solidFill>
                            <a:schemeClr val="tx1">
                              <a:lumMod val="50000"/>
                            </a:schemeClr>
                          </a:solidFill>
                          <a:effectLst/>
                        </a:rPr>
                        <a:t> Program süresince desteğin üst limiti </a:t>
                      </a:r>
                      <a:r>
                        <a:rPr lang="tr-TR" sz="1400" b="1" u="none" strike="noStrike" kern="1200" baseline="0" dirty="0" smtClean="0">
                          <a:solidFill>
                            <a:schemeClr val="tx1">
                              <a:lumMod val="50000"/>
                            </a:schemeClr>
                          </a:solidFill>
                          <a:effectLst/>
                        </a:rPr>
                        <a:t>20.000 TL</a:t>
                      </a:r>
                      <a:r>
                        <a:rPr lang="tr-TR" sz="1400" u="none" strike="noStrike" kern="1200" baseline="0" dirty="0" smtClean="0">
                          <a:solidFill>
                            <a:schemeClr val="tx1">
                              <a:lumMod val="50000"/>
                            </a:schemeClr>
                          </a:solidFill>
                          <a:effectLst/>
                        </a:rPr>
                        <a:t>’dir.</a:t>
                      </a:r>
                    </a:p>
                  </a:txBody>
                  <a:tcPr marL="12700" marR="12700" marT="9525" marB="0"/>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207173301"/>
              </p:ext>
            </p:extLst>
          </p:nvPr>
        </p:nvGraphicFramePr>
        <p:xfrm>
          <a:off x="6096001" y="1438300"/>
          <a:ext cx="5524500" cy="4698043"/>
        </p:xfrm>
        <a:graphic>
          <a:graphicData uri="http://schemas.openxmlformats.org/drawingml/2006/table">
            <a:tbl>
              <a:tblPr firstRow="1" bandRow="1">
                <a:tableStyleId>{93296810-A885-4BE3-A3E7-6D5BEEA58F35}</a:tableStyleId>
              </a:tblPr>
              <a:tblGrid>
                <a:gridCol w="5524500"/>
              </a:tblGrid>
              <a:tr h="350515">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İSTENİLEN BELGELER</a:t>
                      </a:r>
                    </a:p>
                  </a:txBody>
                  <a:tcPr marL="12700" marR="12700" marT="9525" marB="0"/>
                </a:tc>
              </a:tr>
              <a:tr h="4230985">
                <a:tc>
                  <a:txBody>
                    <a:bodyPr/>
                    <a:lstStyle/>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1" u="sng" strike="noStrike" kern="1200" baseline="0" dirty="0" smtClean="0">
                          <a:solidFill>
                            <a:schemeClr val="tx1">
                              <a:lumMod val="50000"/>
                            </a:schemeClr>
                          </a:solidFill>
                          <a:effectLst/>
                        </a:rPr>
                        <a:t>Başvuru aşamasında</a:t>
                      </a:r>
                    </a:p>
                    <a:p>
                      <a:pPr marL="0" marR="0" lvl="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kern="1200" dirty="0" smtClean="0">
                          <a:solidFill>
                            <a:schemeClr val="tx1">
                              <a:lumMod val="50000"/>
                            </a:schemeClr>
                          </a:solidFill>
                          <a:effectLst/>
                          <a:latin typeface="+mn-lt"/>
                          <a:ea typeface="+mn-ea"/>
                          <a:cs typeface="+mn-cs"/>
                        </a:rPr>
                        <a:t>SGK Hizmet Listesi (Katılımcının işletmenin çalışanı olması halinde)</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1" u="sng" strike="noStrike" kern="1200" baseline="0" dirty="0" smtClean="0">
                          <a:solidFill>
                            <a:schemeClr val="tx1">
                              <a:lumMod val="50000"/>
                            </a:schemeClr>
                          </a:solidFill>
                          <a:effectLst/>
                        </a:rPr>
                        <a:t>Ödeme aşamasında</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İşletme tarafından destek kapsamında alınan hizmetlere ilişkin fatura / fatura yerine geçen belge,</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Hizmet sağlayıcıya ödemelerin yapıldığını gösterir banka dekontu (Yurtdışı konaklamalarda, ödemenin banka yoluyla yapılamaması durumunda konaklamanın yapıldığı yerden alınan fatura/ fatura yerine geçen belge yeterlidir.) </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Yurt dışı iş gezisine ilişkin olarak yurtdışına giriş-çıkış yapıldığını gösterir pasaport ilgili sayfalarının fotokopisi</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İşletmenin SGK Borcu Yoktur Yazısı</a:t>
                      </a:r>
                    </a:p>
                    <a:p>
                      <a:pPr marL="0" marR="0" indent="0" algn="just" defTabSz="914400" rtl="0" eaLnBrk="1" fontAlgn="b" latinLnBrk="0" hangingPunct="1">
                        <a:lnSpc>
                          <a:spcPct val="150000"/>
                        </a:lnSpc>
                        <a:spcBef>
                          <a:spcPts val="0"/>
                        </a:spcBef>
                        <a:spcAft>
                          <a:spcPts val="0"/>
                        </a:spcAft>
                        <a:buClrTx/>
                        <a:buSzTx/>
                        <a:buFont typeface="Arial" pitchFamily="34" charset="0"/>
                        <a:buNone/>
                        <a:tabLst>
                          <a:tab pos="266700" algn="l"/>
                          <a:tab pos="2419350" algn="l"/>
                        </a:tabLst>
                        <a:defRPr/>
                      </a:pPr>
                      <a:endParaRPr lang="tr-TR" sz="1200" b="0" u="none" strike="noStrike" kern="1200" baseline="0" dirty="0" smtClean="0">
                        <a:effectLst/>
                      </a:endParaRPr>
                    </a:p>
                    <a:p>
                      <a:pPr marL="171450" marR="0" indent="-171450" algn="l" defTabSz="914400" rtl="0" eaLnBrk="1" fontAlgn="b" latinLnBrk="0" hangingPunct="1">
                        <a:lnSpc>
                          <a:spcPct val="150000"/>
                        </a:lnSpc>
                        <a:spcBef>
                          <a:spcPts val="0"/>
                        </a:spcBef>
                        <a:spcAft>
                          <a:spcPts val="0"/>
                        </a:spcAft>
                        <a:buClrTx/>
                        <a:buSzTx/>
                        <a:buFont typeface="Arial" pitchFamily="34" charset="0"/>
                        <a:buChar char="•"/>
                        <a:tabLst/>
                        <a:defRPr/>
                      </a:pPr>
                      <a:endParaRPr lang="tr-TR" sz="1200" b="0" u="none" strike="noStrike" kern="1200" baseline="0" dirty="0" smtClean="0">
                        <a:effectLst/>
                      </a:endParaRPr>
                    </a:p>
                  </a:txBody>
                  <a:tcPr marL="12700" marR="12700" marT="9525" marB="0"/>
                </a:tc>
              </a:tr>
            </a:tbl>
          </a:graphicData>
        </a:graphic>
      </p:graphicFrame>
      <p:pic>
        <p:nvPicPr>
          <p:cNvPr id="2" name="Resim 1"/>
          <p:cNvPicPr>
            <a:picLocks noChangeAspect="1"/>
          </p:cNvPicPr>
          <p:nvPr/>
        </p:nvPicPr>
        <p:blipFill>
          <a:blip r:embed="rId2"/>
          <a:stretch>
            <a:fillRect/>
          </a:stretch>
        </p:blipFill>
        <p:spPr>
          <a:xfrm>
            <a:off x="9754963" y="5203574"/>
            <a:ext cx="1865538" cy="932769"/>
          </a:xfrm>
          <a:prstGeom prst="rect">
            <a:avLst/>
          </a:prstGeom>
        </p:spPr>
      </p:pic>
    </p:spTree>
    <p:extLst>
      <p:ext uri="{BB962C8B-B14F-4D97-AF65-F5344CB8AC3E}">
        <p14:creationId xmlns:p14="http://schemas.microsoft.com/office/powerpoint/2010/main" val="250356861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C1868C5-B491-42BF-9F5C-46095BC3F40A}" type="slidenum">
              <a:rPr lang="tr-TR" smtClean="0"/>
              <a:t>7</a:t>
            </a:fld>
            <a:endParaRPr lang="tr-TR" dirty="0"/>
          </a:p>
        </p:txBody>
      </p:sp>
      <p:graphicFrame>
        <p:nvGraphicFramePr>
          <p:cNvPr id="7" name="Table 3"/>
          <p:cNvGraphicFramePr>
            <a:graphicFrameLocks noGrp="1"/>
          </p:cNvGraphicFramePr>
          <p:nvPr>
            <p:extLst>
              <p:ext uri="{D42A27DB-BD31-4B8C-83A1-F6EECF244321}">
                <p14:modId xmlns:p14="http://schemas.microsoft.com/office/powerpoint/2010/main" val="1831695310"/>
              </p:ext>
            </p:extLst>
          </p:nvPr>
        </p:nvGraphicFramePr>
        <p:xfrm>
          <a:off x="623393" y="1122276"/>
          <a:ext cx="11041225" cy="504055"/>
        </p:xfrm>
        <a:graphic>
          <a:graphicData uri="http://schemas.openxmlformats.org/drawingml/2006/table">
            <a:tbl>
              <a:tblPr firstRow="1" bandRow="1">
                <a:tableStyleId>{5C22544A-7EE6-4342-B048-85BDC9FD1C3A}</a:tableStyleId>
              </a:tblPr>
              <a:tblGrid>
                <a:gridCol w="11041225"/>
              </a:tblGrid>
              <a:tr h="5040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t>Nitelikli Eleman İstihdam Desteği</a:t>
                      </a:r>
                    </a:p>
                  </a:txBody>
                  <a:tcPr marL="121920" marR="121920"/>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361313844"/>
              </p:ext>
            </p:extLst>
          </p:nvPr>
        </p:nvGraphicFramePr>
        <p:xfrm>
          <a:off x="623392" y="1628800"/>
          <a:ext cx="5280587" cy="4683100"/>
        </p:xfrm>
        <a:graphic>
          <a:graphicData uri="http://schemas.openxmlformats.org/drawingml/2006/table">
            <a:tbl>
              <a:tblPr firstRow="1" bandRow="1">
                <a:tableStyleId>{7DF18680-E054-41AD-8BC1-D1AEF772440D}</a:tableStyleId>
              </a:tblPr>
              <a:tblGrid>
                <a:gridCol w="5280587"/>
              </a:tblGrid>
              <a:tr h="362038">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BAŞVURU KRİTERLERİ</a:t>
                      </a:r>
                    </a:p>
                  </a:txBody>
                  <a:tcPr marL="12700" marR="12700" marT="9525" marB="0"/>
                </a:tc>
              </a:tr>
              <a:tr h="4321062">
                <a:tc>
                  <a:txBody>
                    <a:bodyPr/>
                    <a:lstStyle/>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600" u="none" strike="noStrike" kern="1200" baseline="0" dirty="0" smtClean="0">
                          <a:solidFill>
                            <a:schemeClr val="tx1">
                              <a:lumMod val="50000"/>
                            </a:schemeClr>
                          </a:solidFill>
                          <a:effectLst/>
                        </a:rPr>
                        <a:t> </a:t>
                      </a:r>
                      <a:r>
                        <a:rPr lang="tr-TR" sz="1400" u="none" strike="noStrike" kern="1200" baseline="0" dirty="0" smtClean="0">
                          <a:solidFill>
                            <a:schemeClr val="tx1">
                              <a:lumMod val="50000"/>
                            </a:schemeClr>
                          </a:solidFill>
                          <a:effectLst/>
                          <a:latin typeface="+mn-lt"/>
                          <a:ea typeface="+mn-ea"/>
                          <a:cs typeface="+mn-cs"/>
                        </a:rPr>
                        <a:t>Bu destek, işletmede destek başvuru tarihi itibariyle son </a:t>
                      </a:r>
                      <a:r>
                        <a:rPr lang="tr-TR" sz="1400" b="1" u="none" strike="noStrike" kern="1200" baseline="0" dirty="0" smtClean="0">
                          <a:solidFill>
                            <a:schemeClr val="tx1">
                              <a:lumMod val="50000"/>
                            </a:schemeClr>
                          </a:solidFill>
                          <a:effectLst/>
                          <a:latin typeface="+mn-lt"/>
                          <a:ea typeface="+mn-ea"/>
                          <a:cs typeface="+mn-cs"/>
                        </a:rPr>
                        <a:t>12 (on iki) ay</a:t>
                      </a:r>
                      <a:r>
                        <a:rPr lang="tr-TR" sz="1400" u="none" strike="noStrike" kern="1200" baseline="0" dirty="0" smtClean="0">
                          <a:solidFill>
                            <a:schemeClr val="tx1">
                              <a:lumMod val="50000"/>
                            </a:schemeClr>
                          </a:solidFill>
                          <a:effectLst/>
                          <a:latin typeface="+mn-lt"/>
                          <a:ea typeface="+mn-ea"/>
                          <a:cs typeface="+mn-cs"/>
                        </a:rPr>
                        <a:t> içinde istihdam edilmemiş, yükseköğretim kurumundan mezun ve işletmede tam zamanlı çalışacak eleman için verilir. B</a:t>
                      </a:r>
                      <a:r>
                        <a:rPr lang="tr-TR" sz="1400" kern="1200" dirty="0" smtClean="0">
                          <a:solidFill>
                            <a:schemeClr val="tx1">
                              <a:lumMod val="50000"/>
                            </a:schemeClr>
                          </a:solidFill>
                          <a:effectLst/>
                          <a:latin typeface="+mn-lt"/>
                          <a:ea typeface="+mn-ea"/>
                          <a:cs typeface="+mn-cs"/>
                        </a:rPr>
                        <a:t>aşvuru tarihi itibariyle onaylı son SGK Sigortalı Hizmet Listesinde </a:t>
                      </a:r>
                      <a:r>
                        <a:rPr lang="tr-TR" sz="1400" b="1" kern="1200" dirty="0" smtClean="0">
                          <a:solidFill>
                            <a:schemeClr val="tx1">
                              <a:lumMod val="50000"/>
                            </a:schemeClr>
                          </a:solidFill>
                          <a:effectLst/>
                          <a:latin typeface="+mn-lt"/>
                          <a:ea typeface="+mn-ea"/>
                          <a:cs typeface="+mn-cs"/>
                        </a:rPr>
                        <a:t>en az 5 (beş) çalışanı</a:t>
                      </a:r>
                      <a:r>
                        <a:rPr lang="tr-TR" sz="1400" kern="1200" dirty="0" smtClean="0">
                          <a:solidFill>
                            <a:schemeClr val="tx1">
                              <a:lumMod val="50000"/>
                            </a:schemeClr>
                          </a:solidFill>
                          <a:effectLst/>
                          <a:latin typeface="+mn-lt"/>
                          <a:ea typeface="+mn-ea"/>
                          <a:cs typeface="+mn-cs"/>
                        </a:rPr>
                        <a:t> olan işletmeler yararlanabilir.</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400" u="none" strike="noStrike" kern="1200" baseline="0" dirty="0" smtClean="0">
                          <a:solidFill>
                            <a:schemeClr val="tx1">
                              <a:lumMod val="50000"/>
                            </a:schemeClr>
                          </a:solidFill>
                          <a:effectLst/>
                          <a:latin typeface="+mn-lt"/>
                          <a:ea typeface="+mn-ea"/>
                          <a:cs typeface="+mn-cs"/>
                        </a:rPr>
                        <a:t>Program süresince, en fazla 4 (dört) destek başvurusuna onay verilir.</a:t>
                      </a:r>
                      <a:endParaRPr lang="tr-TR" sz="1400" u="none" strike="noStrike" kern="1200" baseline="0" dirty="0" smtClean="0">
                        <a:solidFill>
                          <a:schemeClr val="tx1">
                            <a:lumMod val="50000"/>
                          </a:schemeClr>
                        </a:solidFill>
                        <a:effectLst/>
                      </a:endParaRP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kumimoji="0" lang="tr-TR" sz="1400" b="0" i="0" u="none" strike="noStrike" kern="1200" cap="none" spc="0" normalizeH="0" baseline="0" noProof="0" dirty="0" smtClean="0">
                          <a:ln>
                            <a:noFill/>
                          </a:ln>
                          <a:solidFill>
                            <a:schemeClr val="tx1">
                              <a:lumMod val="50000"/>
                            </a:schemeClr>
                          </a:solidFill>
                          <a:effectLst/>
                          <a:uLnTx/>
                          <a:uFillTx/>
                          <a:latin typeface="+mn-lt"/>
                          <a:ea typeface="+mn-ea"/>
                          <a:cs typeface="+mn-cs"/>
                        </a:rPr>
                        <a:t>Destek kapsamında; yeni mezun, kadın, engelli, birinci derece şehit yakını veya gazi istihdam edilmesi durumunda destek oranına </a:t>
                      </a:r>
                      <a:r>
                        <a:rPr kumimoji="0" lang="tr-TR" sz="1400" b="1" i="0" u="none" strike="noStrike" kern="1200" cap="none" spc="0" normalizeH="0" baseline="0" noProof="0" dirty="0" smtClean="0">
                          <a:ln>
                            <a:noFill/>
                          </a:ln>
                          <a:solidFill>
                            <a:schemeClr val="tx1">
                              <a:lumMod val="50000"/>
                            </a:schemeClr>
                          </a:solidFill>
                          <a:effectLst/>
                          <a:uLnTx/>
                          <a:uFillTx/>
                          <a:latin typeface="+mn-lt"/>
                          <a:ea typeface="+mn-ea"/>
                          <a:cs typeface="+mn-cs"/>
                        </a:rPr>
                        <a:t>%20 (yirmi) </a:t>
                      </a:r>
                      <a:r>
                        <a:rPr kumimoji="0" lang="tr-TR" sz="1400" b="0" i="0" u="none" strike="noStrike" kern="1200" cap="none" spc="0" normalizeH="0" baseline="0" noProof="0" dirty="0" smtClean="0">
                          <a:ln>
                            <a:noFill/>
                          </a:ln>
                          <a:solidFill>
                            <a:schemeClr val="tx1">
                              <a:lumMod val="50000"/>
                            </a:schemeClr>
                          </a:solidFill>
                          <a:effectLst/>
                          <a:uLnTx/>
                          <a:uFillTx/>
                          <a:latin typeface="+mn-lt"/>
                          <a:ea typeface="+mn-ea"/>
                          <a:cs typeface="+mn-cs"/>
                        </a:rPr>
                        <a:t>ilave edilir. </a:t>
                      </a:r>
                    </a:p>
                    <a:p>
                      <a:pPr marL="0" marR="0" lvl="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400" u="none" strike="noStrike" kern="1200" baseline="0" dirty="0" smtClean="0">
                          <a:solidFill>
                            <a:schemeClr val="tx1">
                              <a:lumMod val="50000"/>
                            </a:schemeClr>
                          </a:solidFill>
                          <a:effectLst/>
                          <a:latin typeface="+mn-lt"/>
                          <a:ea typeface="+mn-ea"/>
                          <a:cs typeface="+mn-cs"/>
                        </a:rPr>
                        <a:t> Program süresince desteğin üst limiti </a:t>
                      </a:r>
                      <a:r>
                        <a:rPr lang="tr-TR" sz="1400" b="1" u="none" strike="noStrike" kern="1200" baseline="0" dirty="0" smtClean="0">
                          <a:solidFill>
                            <a:schemeClr val="tx1">
                              <a:lumMod val="50000"/>
                            </a:schemeClr>
                          </a:solidFill>
                          <a:effectLst/>
                          <a:latin typeface="+mn-lt"/>
                          <a:ea typeface="+mn-ea"/>
                          <a:cs typeface="+mn-cs"/>
                        </a:rPr>
                        <a:t>50.000 TL</a:t>
                      </a:r>
                      <a:r>
                        <a:rPr lang="tr-TR" sz="1400" u="none" strike="noStrike" kern="1200" baseline="0" dirty="0" smtClean="0">
                          <a:solidFill>
                            <a:schemeClr val="tx1">
                              <a:lumMod val="50000"/>
                            </a:schemeClr>
                          </a:solidFill>
                          <a:effectLst/>
                          <a:latin typeface="+mn-lt"/>
                          <a:ea typeface="+mn-ea"/>
                          <a:cs typeface="+mn-cs"/>
                        </a:rPr>
                        <a:t>’dir</a:t>
                      </a:r>
                      <a:r>
                        <a:rPr lang="tr-TR" sz="1400" u="none" strike="noStrike" kern="1200" baseline="0" dirty="0" smtClean="0">
                          <a:solidFill>
                            <a:schemeClr val="dk1"/>
                          </a:solidFill>
                          <a:effectLst/>
                          <a:latin typeface="+mn-lt"/>
                          <a:ea typeface="+mn-ea"/>
                          <a:cs typeface="+mn-cs"/>
                        </a:rPr>
                        <a:t>.</a:t>
                      </a:r>
                      <a:endParaRPr kumimoji="0" lang="tr-TR" sz="1400" b="0" i="0" u="none" strike="noStrike" kern="1200" cap="none" spc="0" normalizeH="0" baseline="0" noProof="0" dirty="0" smtClean="0">
                        <a:ln>
                          <a:noFill/>
                        </a:ln>
                        <a:solidFill>
                          <a:prstClr val="black"/>
                        </a:solidFill>
                        <a:effectLst/>
                        <a:uLnTx/>
                        <a:uFillTx/>
                        <a:latin typeface="+mn-lt"/>
                        <a:ea typeface="+mn-ea"/>
                        <a:cs typeface="+mn-cs"/>
                      </a:endParaRPr>
                    </a:p>
                  </a:txBody>
                  <a:tcPr marL="12700" marR="12700" marT="9525" marB="0"/>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394698631"/>
              </p:ext>
            </p:extLst>
          </p:nvPr>
        </p:nvGraphicFramePr>
        <p:xfrm>
          <a:off x="6096001" y="1628801"/>
          <a:ext cx="5511800" cy="4671218"/>
        </p:xfrm>
        <a:graphic>
          <a:graphicData uri="http://schemas.openxmlformats.org/drawingml/2006/table">
            <a:tbl>
              <a:tblPr firstRow="1" bandRow="1">
                <a:tableStyleId>{93296810-A885-4BE3-A3E7-6D5BEEA58F35}</a:tableStyleId>
              </a:tblPr>
              <a:tblGrid>
                <a:gridCol w="5511800"/>
              </a:tblGrid>
              <a:tr h="277970">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İSTENEN BELGELER</a:t>
                      </a:r>
                    </a:p>
                  </a:txBody>
                  <a:tcPr marL="12700" marR="12700" marT="9525" marB="0"/>
                </a:tc>
              </a:tr>
              <a:tr h="4163829">
                <a:tc>
                  <a:txBody>
                    <a:bodyPr/>
                    <a:lstStyle/>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300" b="1" u="sng" strike="noStrike" kern="1200" baseline="0" dirty="0" smtClean="0">
                          <a:solidFill>
                            <a:schemeClr val="tx1">
                              <a:lumMod val="50000"/>
                            </a:schemeClr>
                          </a:solidFill>
                          <a:effectLst/>
                        </a:rPr>
                        <a:t>Başvuru Aşamasında</a:t>
                      </a:r>
                    </a:p>
                    <a:p>
                      <a:pPr algn="just">
                        <a:lnSpc>
                          <a:spcPct val="150000"/>
                        </a:lnSpc>
                      </a:pPr>
                      <a:r>
                        <a:rPr lang="tr-TR" sz="1300" kern="1200" dirty="0" smtClean="0">
                          <a:solidFill>
                            <a:schemeClr val="tx1">
                              <a:lumMod val="50000"/>
                            </a:schemeClr>
                          </a:solidFill>
                          <a:effectLst/>
                          <a:latin typeface="+mn-lt"/>
                          <a:ea typeface="+mn-ea"/>
                          <a:cs typeface="+mn-cs"/>
                        </a:rPr>
                        <a:t>1.Başvuru Tarihi İtibariyle Güncel SGK Hizmet Listesi</a:t>
                      </a:r>
                    </a:p>
                    <a:p>
                      <a:pPr algn="just">
                        <a:lnSpc>
                          <a:spcPct val="150000"/>
                        </a:lnSpc>
                      </a:pPr>
                      <a:r>
                        <a:rPr lang="tr-TR" sz="1300" kern="1200" dirty="0" smtClean="0">
                          <a:solidFill>
                            <a:schemeClr val="tx1">
                              <a:lumMod val="50000"/>
                            </a:schemeClr>
                          </a:solidFill>
                          <a:effectLst/>
                          <a:latin typeface="+mn-lt"/>
                          <a:ea typeface="+mn-ea"/>
                          <a:cs typeface="+mn-cs"/>
                        </a:rPr>
                        <a:t>2.Nitelikli Elemanın Engel Durumunu Gösterir Belge (Nitelikli elemanın engelli olması halinde istenir.)</a:t>
                      </a:r>
                    </a:p>
                    <a:p>
                      <a:pPr algn="just">
                        <a:lnSpc>
                          <a:spcPct val="150000"/>
                        </a:lnSpc>
                      </a:pPr>
                      <a:r>
                        <a:rPr lang="tr-TR" sz="1300" kern="1200" dirty="0" smtClean="0">
                          <a:solidFill>
                            <a:schemeClr val="tx1">
                              <a:lumMod val="50000"/>
                            </a:schemeClr>
                          </a:solidFill>
                          <a:effectLst/>
                          <a:latin typeface="+mn-lt"/>
                          <a:ea typeface="+mn-ea"/>
                          <a:cs typeface="+mn-cs"/>
                        </a:rPr>
                        <a:t>3.Nitelikli Elemanın Birinci Derece Şehit Yakını Olduğunu Gösterir Belge (Nitelikli elemanın Birinci Derece Şehit Yakını olması halinde istenir.) </a:t>
                      </a:r>
                    </a:p>
                    <a:p>
                      <a:pPr algn="just">
                        <a:lnSpc>
                          <a:spcPct val="150000"/>
                        </a:lnSpc>
                      </a:pPr>
                      <a:r>
                        <a:rPr lang="tr-TR" sz="1300" kern="1200" dirty="0" smtClean="0">
                          <a:solidFill>
                            <a:schemeClr val="tx1">
                              <a:lumMod val="50000"/>
                            </a:schemeClr>
                          </a:solidFill>
                          <a:effectLst/>
                          <a:latin typeface="+mn-lt"/>
                          <a:ea typeface="+mn-ea"/>
                          <a:cs typeface="+mn-cs"/>
                        </a:rPr>
                        <a:t>4.Nitelikli Elemanın Gazi Olduğunu Gösterir Belge (Nitelikli elemanın Gazi olması halinde istenir.) </a:t>
                      </a:r>
                    </a:p>
                    <a:p>
                      <a:pPr algn="just">
                        <a:lnSpc>
                          <a:spcPct val="150000"/>
                        </a:lnSpc>
                      </a:pPr>
                      <a:r>
                        <a:rPr lang="tr-TR" sz="1300" kern="1200" dirty="0" smtClean="0">
                          <a:solidFill>
                            <a:schemeClr val="tx1">
                              <a:lumMod val="50000"/>
                            </a:schemeClr>
                          </a:solidFill>
                          <a:effectLst/>
                          <a:latin typeface="+mn-lt"/>
                          <a:ea typeface="+mn-ea"/>
                          <a:cs typeface="+mn-cs"/>
                        </a:rPr>
                        <a:t>5.Denklik Belgesi (Nitelikli elemanın yurt dışındaki bir üniversiteden mezun olması durumunda istenir.)</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300" b="1" u="sng" strike="noStrike" kern="1200" baseline="0" dirty="0" smtClean="0">
                          <a:solidFill>
                            <a:schemeClr val="tx1">
                              <a:lumMod val="50000"/>
                            </a:schemeClr>
                          </a:solidFill>
                          <a:effectLst/>
                        </a:rPr>
                        <a:t>Ödeme Aşamasında</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300" b="0" u="none" strike="noStrike" kern="1200" baseline="0" dirty="0" smtClean="0">
                          <a:solidFill>
                            <a:schemeClr val="tx1">
                              <a:lumMod val="50000"/>
                            </a:schemeClr>
                          </a:solidFill>
                          <a:effectLst/>
                        </a:rPr>
                        <a:t>Nitelikli Elemana ait ücret bordrosu,</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300" b="0" u="none" strike="noStrike" kern="1200" baseline="0" dirty="0" smtClean="0">
                          <a:solidFill>
                            <a:schemeClr val="tx1">
                              <a:lumMod val="50000"/>
                            </a:schemeClr>
                          </a:solidFill>
                          <a:effectLst/>
                        </a:rPr>
                        <a:t>Nitelikli Elemanın aylık ücretinin ödendiğine dair banka dekontu,</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300" b="0" u="none" strike="noStrike" kern="1200" baseline="0" dirty="0" smtClean="0">
                          <a:solidFill>
                            <a:schemeClr val="tx1">
                              <a:lumMod val="50000"/>
                            </a:schemeClr>
                          </a:solidFill>
                          <a:effectLst/>
                        </a:rPr>
                        <a:t>İşletmenin SGK Borcu Yoktur Yazısı</a:t>
                      </a:r>
                    </a:p>
                    <a:p>
                      <a:pPr marL="0" marR="0" indent="0" algn="just" defTabSz="914400" rtl="0" eaLnBrk="1" fontAlgn="b" latinLnBrk="0" hangingPunct="1">
                        <a:lnSpc>
                          <a:spcPct val="150000"/>
                        </a:lnSpc>
                        <a:spcBef>
                          <a:spcPts val="0"/>
                        </a:spcBef>
                        <a:spcAft>
                          <a:spcPts val="0"/>
                        </a:spcAft>
                        <a:buClrTx/>
                        <a:buSzTx/>
                        <a:buFont typeface="Arial" pitchFamily="34" charset="0"/>
                        <a:buNone/>
                        <a:tabLst>
                          <a:tab pos="266700" algn="l"/>
                          <a:tab pos="2419350" algn="l"/>
                        </a:tabLst>
                        <a:defRPr/>
                      </a:pPr>
                      <a:endParaRPr lang="tr-TR" sz="1200" b="0" u="none" strike="noStrike" kern="1200" baseline="0" dirty="0" smtClean="0">
                        <a:effectLst/>
                      </a:endParaRPr>
                    </a:p>
                  </a:txBody>
                  <a:tcPr marL="12700" marR="12700" marT="9525" marB="0"/>
                </a:tc>
              </a:tr>
            </a:tbl>
          </a:graphicData>
        </a:graphic>
      </p:graphicFrame>
      <p:pic>
        <p:nvPicPr>
          <p:cNvPr id="2" name="Resim 1"/>
          <p:cNvPicPr>
            <a:picLocks noChangeAspect="1"/>
          </p:cNvPicPr>
          <p:nvPr/>
        </p:nvPicPr>
        <p:blipFill>
          <a:blip r:embed="rId3"/>
          <a:stretch>
            <a:fillRect/>
          </a:stretch>
        </p:blipFill>
        <p:spPr>
          <a:xfrm>
            <a:off x="10080277" y="5845515"/>
            <a:ext cx="1865538" cy="932769"/>
          </a:xfrm>
          <a:prstGeom prst="rect">
            <a:avLst/>
          </a:prstGeom>
        </p:spPr>
      </p:pic>
    </p:spTree>
    <p:extLst>
      <p:ext uri="{BB962C8B-B14F-4D97-AF65-F5344CB8AC3E}">
        <p14:creationId xmlns:p14="http://schemas.microsoft.com/office/powerpoint/2010/main" val="271236533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C1868C5-B491-42BF-9F5C-46095BC3F40A}" type="slidenum">
              <a:rPr lang="tr-TR" smtClean="0"/>
              <a:t>8</a:t>
            </a:fld>
            <a:endParaRPr lang="tr-TR" dirty="0"/>
          </a:p>
        </p:txBody>
      </p:sp>
      <p:graphicFrame>
        <p:nvGraphicFramePr>
          <p:cNvPr id="12" name="Table 3"/>
          <p:cNvGraphicFramePr>
            <a:graphicFrameLocks noGrp="1"/>
          </p:cNvGraphicFramePr>
          <p:nvPr>
            <p:extLst>
              <p:ext uri="{D42A27DB-BD31-4B8C-83A1-F6EECF244321}">
                <p14:modId xmlns:p14="http://schemas.microsoft.com/office/powerpoint/2010/main" val="2986056270"/>
              </p:ext>
            </p:extLst>
          </p:nvPr>
        </p:nvGraphicFramePr>
        <p:xfrm>
          <a:off x="623393" y="1122276"/>
          <a:ext cx="11041225" cy="504055"/>
        </p:xfrm>
        <a:graphic>
          <a:graphicData uri="http://schemas.openxmlformats.org/drawingml/2006/table">
            <a:tbl>
              <a:tblPr firstRow="1" bandRow="1">
                <a:tableStyleId>{5C22544A-7EE6-4342-B048-85BDC9FD1C3A}</a:tableStyleId>
              </a:tblPr>
              <a:tblGrid>
                <a:gridCol w="11041225"/>
              </a:tblGrid>
              <a:tr h="5040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t>Eğitim</a:t>
                      </a:r>
                      <a:r>
                        <a:rPr lang="tr-TR" sz="2400" baseline="0" dirty="0" smtClean="0"/>
                        <a:t> </a:t>
                      </a:r>
                      <a:r>
                        <a:rPr lang="tr-TR" sz="2400" dirty="0" smtClean="0"/>
                        <a:t>Desteği</a:t>
                      </a:r>
                    </a:p>
                  </a:txBody>
                  <a:tcPr marL="121920" marR="121920"/>
                </a:tc>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val="2549103472"/>
              </p:ext>
            </p:extLst>
          </p:nvPr>
        </p:nvGraphicFramePr>
        <p:xfrm>
          <a:off x="623392" y="1628800"/>
          <a:ext cx="5280587" cy="4610982"/>
        </p:xfrm>
        <a:graphic>
          <a:graphicData uri="http://schemas.openxmlformats.org/drawingml/2006/table">
            <a:tbl>
              <a:tblPr firstRow="1" bandRow="1">
                <a:tableStyleId>{7DF18680-E054-41AD-8BC1-D1AEF772440D}</a:tableStyleId>
              </a:tblPr>
              <a:tblGrid>
                <a:gridCol w="5280587"/>
              </a:tblGrid>
              <a:tr h="356463">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BAŞVURU KRİTERLERİ</a:t>
                      </a:r>
                    </a:p>
                  </a:txBody>
                  <a:tcPr marL="12700" marR="12700" marT="9525" marB="0"/>
                </a:tc>
              </a:tr>
              <a:tr h="4254519">
                <a:tc>
                  <a:txBody>
                    <a:bodyPr/>
                    <a:lstStyle/>
                    <a:p>
                      <a:pPr marL="0" indent="0" algn="just">
                        <a:lnSpc>
                          <a:spcPct val="150000"/>
                        </a:lnSpc>
                        <a:buFont typeface="Arial" pitchFamily="34" charset="0"/>
                        <a:buChar char="•"/>
                      </a:pPr>
                      <a:r>
                        <a:rPr lang="tr-TR" sz="1600" u="none" strike="noStrike" kern="1200" baseline="0" dirty="0" smtClean="0">
                          <a:solidFill>
                            <a:schemeClr val="tx1">
                              <a:lumMod val="50000"/>
                            </a:schemeClr>
                          </a:solidFill>
                          <a:effectLst/>
                        </a:rPr>
                        <a:t> </a:t>
                      </a:r>
                      <a:r>
                        <a:rPr lang="tr-TR" sz="1600" kern="1200" dirty="0" smtClean="0">
                          <a:solidFill>
                            <a:schemeClr val="tx1">
                              <a:lumMod val="50000"/>
                            </a:schemeClr>
                          </a:solidFill>
                          <a:effectLst/>
                          <a:latin typeface="+mn-lt"/>
                          <a:ea typeface="+mn-ea"/>
                          <a:cs typeface="+mn-cs"/>
                        </a:rPr>
                        <a:t> </a:t>
                      </a:r>
                      <a:r>
                        <a:rPr lang="tr-TR" sz="1400" kern="1200" dirty="0" smtClean="0">
                          <a:solidFill>
                            <a:schemeClr val="tx1">
                              <a:lumMod val="50000"/>
                            </a:schemeClr>
                          </a:solidFill>
                          <a:effectLst/>
                          <a:latin typeface="+mn-lt"/>
                          <a:ea typeface="+mn-ea"/>
                          <a:cs typeface="+mn-cs"/>
                        </a:rPr>
                        <a:t>Dış Ticaret ve Uluslararası Mevzuat, Bilgisayar ve Bilgi Teknolojileri, Enerji Teknolojileri, </a:t>
                      </a:r>
                      <a:r>
                        <a:rPr lang="tr-TR" sz="1400" b="0" kern="1200" dirty="0" smtClean="0">
                          <a:solidFill>
                            <a:schemeClr val="tx1">
                              <a:lumMod val="50000"/>
                            </a:schemeClr>
                          </a:solidFill>
                          <a:effectLst/>
                          <a:latin typeface="+mn-lt"/>
                          <a:ea typeface="+mn-ea"/>
                          <a:cs typeface="+mn-cs"/>
                        </a:rPr>
                        <a:t>Dijital Dönüşüm</a:t>
                      </a:r>
                      <a:r>
                        <a:rPr lang="tr-TR" sz="1400" kern="1200" dirty="0" smtClean="0">
                          <a:solidFill>
                            <a:schemeClr val="tx1">
                              <a:lumMod val="50000"/>
                            </a:schemeClr>
                          </a:solidFill>
                          <a:effectLst/>
                          <a:latin typeface="+mn-lt"/>
                          <a:ea typeface="+mn-ea"/>
                          <a:cs typeface="+mn-cs"/>
                        </a:rPr>
                        <a:t>, Yeni Teknik ve Teknolojiler, Mesleki ve Teknik Eğitim konu başlıklarındaki eğitimlere destek verilir.</a:t>
                      </a:r>
                    </a:p>
                    <a:p>
                      <a:pPr marL="0" indent="0" algn="just">
                        <a:lnSpc>
                          <a:spcPct val="150000"/>
                        </a:lnSpc>
                        <a:buFont typeface="Arial" pitchFamily="34" charset="0"/>
                        <a:buChar char="•"/>
                      </a:pPr>
                      <a:r>
                        <a:rPr lang="tr-TR" sz="1400" kern="1200" dirty="0" smtClean="0">
                          <a:solidFill>
                            <a:schemeClr val="tx1">
                              <a:lumMod val="50000"/>
                            </a:schemeClr>
                          </a:solidFill>
                          <a:effectLst/>
                          <a:latin typeface="+mn-lt"/>
                          <a:ea typeface="+mn-ea"/>
                          <a:cs typeface="+mn-cs"/>
                        </a:rPr>
                        <a:t> Üniversiteler, üniversitelerin işletmelere yönelik eğitim hizmeti vermek amacıyla kurulmuş birimleri, kuruluş mevzuatlarının izin vermesi şartıyla kamu kurum/kuruluşları ve eğitim hizmeti vermek amacıyla kurulmuş birimleri, 8/2/2007 </a:t>
                      </a:r>
                      <a:r>
                        <a:rPr lang="tr-TR" sz="1400" i="0" kern="1200" dirty="0" smtClean="0">
                          <a:solidFill>
                            <a:schemeClr val="tx1">
                              <a:lumMod val="50000"/>
                            </a:schemeClr>
                          </a:solidFill>
                          <a:effectLst/>
                          <a:latin typeface="+mn-lt"/>
                          <a:ea typeface="+mn-ea"/>
                          <a:cs typeface="+mn-cs"/>
                        </a:rPr>
                        <a:t>tarihli</a:t>
                      </a:r>
                      <a:r>
                        <a:rPr lang="tr-TR" sz="1400" kern="1200" dirty="0" smtClean="0">
                          <a:solidFill>
                            <a:schemeClr val="tx1">
                              <a:lumMod val="50000"/>
                            </a:schemeClr>
                          </a:solidFill>
                          <a:effectLst/>
                          <a:latin typeface="+mn-lt"/>
                          <a:ea typeface="+mn-ea"/>
                          <a:cs typeface="+mn-cs"/>
                        </a:rPr>
                        <a:t> ve 5580 sayılı Özel Öğretim Kurumları Kanunu kapsamında kurum açma iznine sahip ve alanında program onayı olan kurum/kuruluşlardan alınan</a:t>
                      </a:r>
                      <a:r>
                        <a:rPr lang="tr-TR" sz="1400" kern="1200" baseline="0" dirty="0" smtClean="0">
                          <a:solidFill>
                            <a:schemeClr val="tx1">
                              <a:lumMod val="50000"/>
                            </a:schemeClr>
                          </a:solidFill>
                          <a:effectLst/>
                          <a:latin typeface="+mn-lt"/>
                          <a:ea typeface="+mn-ea"/>
                          <a:cs typeface="+mn-cs"/>
                        </a:rPr>
                        <a:t> eğitimlere destek verilir.</a:t>
                      </a:r>
                      <a:endParaRPr lang="tr-TR" sz="1400" kern="1200" dirty="0" smtClean="0">
                        <a:solidFill>
                          <a:schemeClr val="tx1">
                            <a:lumMod val="50000"/>
                          </a:schemeClr>
                        </a:solidFill>
                        <a:effectLst/>
                        <a:latin typeface="+mn-lt"/>
                        <a:ea typeface="+mn-ea"/>
                        <a:cs typeface="+mn-cs"/>
                      </a:endParaRPr>
                    </a:p>
                    <a:p>
                      <a:pPr marL="0" indent="0" algn="just">
                        <a:lnSpc>
                          <a:spcPct val="150000"/>
                        </a:lnSpc>
                        <a:buFont typeface="Arial" pitchFamily="34" charset="0"/>
                        <a:buChar char="•"/>
                      </a:pPr>
                      <a:r>
                        <a:rPr lang="tr-TR" sz="1400" u="none" strike="noStrike" kern="1200" baseline="0" dirty="0" smtClean="0">
                          <a:solidFill>
                            <a:schemeClr val="tx1">
                              <a:lumMod val="50000"/>
                            </a:schemeClr>
                          </a:solidFill>
                          <a:effectLst/>
                        </a:rPr>
                        <a:t> Program süresince desteğin üst limiti </a:t>
                      </a:r>
                      <a:r>
                        <a:rPr lang="tr-TR" sz="1400" b="1" u="none" strike="noStrike" kern="1200" baseline="0" dirty="0" smtClean="0">
                          <a:solidFill>
                            <a:schemeClr val="tx1">
                              <a:lumMod val="50000"/>
                            </a:schemeClr>
                          </a:solidFill>
                          <a:effectLst/>
                        </a:rPr>
                        <a:t>20.000</a:t>
                      </a:r>
                      <a:r>
                        <a:rPr lang="tr-TR" sz="1400" u="none" strike="noStrike" kern="1200" baseline="0" dirty="0" smtClean="0">
                          <a:solidFill>
                            <a:schemeClr val="tx1">
                              <a:lumMod val="50000"/>
                            </a:schemeClr>
                          </a:solidFill>
                          <a:effectLst/>
                        </a:rPr>
                        <a:t> </a:t>
                      </a:r>
                      <a:r>
                        <a:rPr lang="tr-TR" sz="1400" b="1" u="none" strike="noStrike" kern="1200" baseline="0" dirty="0" smtClean="0">
                          <a:solidFill>
                            <a:schemeClr val="tx1">
                              <a:lumMod val="50000"/>
                            </a:schemeClr>
                          </a:solidFill>
                          <a:effectLst/>
                        </a:rPr>
                        <a:t>TL</a:t>
                      </a:r>
                      <a:r>
                        <a:rPr lang="tr-TR" sz="1400" u="none" strike="noStrike" kern="1200" baseline="0" dirty="0" smtClean="0">
                          <a:solidFill>
                            <a:schemeClr val="tx1">
                              <a:lumMod val="50000"/>
                            </a:schemeClr>
                          </a:solidFill>
                          <a:effectLst/>
                        </a:rPr>
                        <a:t>’dir.</a:t>
                      </a:r>
                    </a:p>
                  </a:txBody>
                  <a:tcPr marL="12700" marR="12700" marT="9525" marB="0"/>
                </a:tc>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1900770954"/>
              </p:ext>
            </p:extLst>
          </p:nvPr>
        </p:nvGraphicFramePr>
        <p:xfrm>
          <a:off x="5999989" y="1628800"/>
          <a:ext cx="5645911" cy="4604935"/>
        </p:xfrm>
        <a:graphic>
          <a:graphicData uri="http://schemas.openxmlformats.org/drawingml/2006/table">
            <a:tbl>
              <a:tblPr firstRow="1" bandRow="1">
                <a:tableStyleId>{93296810-A885-4BE3-A3E7-6D5BEEA58F35}</a:tableStyleId>
              </a:tblPr>
              <a:tblGrid>
                <a:gridCol w="5645911"/>
              </a:tblGrid>
              <a:tr h="360170">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İSTENEN BELGELER</a:t>
                      </a:r>
                    </a:p>
                  </a:txBody>
                  <a:tcPr marL="12700" marR="12700" marT="9525" marB="0"/>
                </a:tc>
              </a:tr>
              <a:tr h="4244765">
                <a:tc>
                  <a:txBody>
                    <a:bodyPr/>
                    <a:lstStyle/>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1" u="sng" strike="noStrike" kern="1200" baseline="0" dirty="0" smtClean="0">
                          <a:solidFill>
                            <a:schemeClr val="tx1">
                              <a:lumMod val="50000"/>
                            </a:schemeClr>
                          </a:solidFill>
                          <a:effectLst/>
                        </a:rPr>
                        <a:t>Ödeme aşamasında</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Hizmet Sağlayıcı tarafından katılımcıya verilen; katılım belgesi, başarı belgesi veya sertifikası,</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Hizmet Sağlayıcı tarafından eğitim hizmet bedeli karşılığında, işletme adına düzenlenmiş fatura/fatura yerine geçen belge,</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Fatura tutarının Hizmet Sağlayıcıya ödendiğini gösterir banka dekontu,</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İşletmenin SGK Sigortalı Hizmet Listesi (Programa işletme çalışanının katılması durumunda)</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5580 Sayılı Kanun Kapsamında Özel Eğitim Kuruluşu Açma İzin Belgesi (Hizmet Sağlayıcının Özel Eğitim Kuruluşu olması halinde)</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İşletmenin SGK Borcu Yoktur Yazısı</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endParaRPr lang="tr-TR" sz="1200" b="0" u="none" strike="noStrike" kern="1200" baseline="0" dirty="0" smtClean="0">
                        <a:effectLst/>
                      </a:endParaRPr>
                    </a:p>
                    <a:p>
                      <a:pPr marL="0" marR="0" indent="0" algn="l" defTabSz="914400" rtl="0" eaLnBrk="1" fontAlgn="b" latinLnBrk="0" hangingPunct="1">
                        <a:lnSpc>
                          <a:spcPct val="150000"/>
                        </a:lnSpc>
                        <a:spcBef>
                          <a:spcPts val="0"/>
                        </a:spcBef>
                        <a:spcAft>
                          <a:spcPts val="0"/>
                        </a:spcAft>
                        <a:buClrTx/>
                        <a:buSzTx/>
                        <a:buFont typeface="Arial" pitchFamily="34" charset="0"/>
                        <a:buNone/>
                        <a:tabLst/>
                        <a:defRPr/>
                      </a:pPr>
                      <a:endParaRPr lang="tr-TR" sz="1200" b="0" u="none" strike="noStrike" kern="1200" baseline="0" dirty="0" smtClean="0">
                        <a:effectLst/>
                      </a:endParaRPr>
                    </a:p>
                  </a:txBody>
                  <a:tcPr marL="12700" marR="12700" marT="9525" marB="0"/>
                </a:tc>
              </a:tr>
            </a:tbl>
          </a:graphicData>
        </a:graphic>
      </p:graphicFrame>
      <p:pic>
        <p:nvPicPr>
          <p:cNvPr id="2" name="Resim 1"/>
          <p:cNvPicPr>
            <a:picLocks noChangeAspect="1"/>
          </p:cNvPicPr>
          <p:nvPr/>
        </p:nvPicPr>
        <p:blipFill>
          <a:blip r:embed="rId3"/>
          <a:stretch>
            <a:fillRect/>
          </a:stretch>
        </p:blipFill>
        <p:spPr>
          <a:xfrm>
            <a:off x="9475529" y="5300966"/>
            <a:ext cx="1865538" cy="932769"/>
          </a:xfrm>
          <a:prstGeom prst="rect">
            <a:avLst/>
          </a:prstGeom>
        </p:spPr>
      </p:pic>
    </p:spTree>
    <p:extLst>
      <p:ext uri="{BB962C8B-B14F-4D97-AF65-F5344CB8AC3E}">
        <p14:creationId xmlns:p14="http://schemas.microsoft.com/office/powerpoint/2010/main" val="1873123777"/>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C1868C5-B491-42BF-9F5C-46095BC3F40A}" type="slidenum">
              <a:rPr lang="tr-TR" smtClean="0"/>
              <a:t>9</a:t>
            </a:fld>
            <a:endParaRPr lang="tr-TR" dirty="0"/>
          </a:p>
        </p:txBody>
      </p:sp>
      <p:graphicFrame>
        <p:nvGraphicFramePr>
          <p:cNvPr id="5" name="Table 3"/>
          <p:cNvGraphicFramePr>
            <a:graphicFrameLocks noGrp="1"/>
          </p:cNvGraphicFramePr>
          <p:nvPr>
            <p:extLst>
              <p:ext uri="{D42A27DB-BD31-4B8C-83A1-F6EECF244321}">
                <p14:modId xmlns:p14="http://schemas.microsoft.com/office/powerpoint/2010/main" val="1298775848"/>
              </p:ext>
            </p:extLst>
          </p:nvPr>
        </p:nvGraphicFramePr>
        <p:xfrm>
          <a:off x="623393" y="1122276"/>
          <a:ext cx="11041225" cy="504055"/>
        </p:xfrm>
        <a:graphic>
          <a:graphicData uri="http://schemas.openxmlformats.org/drawingml/2006/table">
            <a:tbl>
              <a:tblPr firstRow="1" bandRow="1">
                <a:tableStyleId>{5C22544A-7EE6-4342-B048-85BDC9FD1C3A}</a:tableStyleId>
              </a:tblPr>
              <a:tblGrid>
                <a:gridCol w="11041225"/>
              </a:tblGrid>
              <a:tr h="5040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t>Enerji Verimliliği Desteği</a:t>
                      </a:r>
                    </a:p>
                  </a:txBody>
                  <a:tcPr marL="121920" marR="121920"/>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405045669"/>
              </p:ext>
            </p:extLst>
          </p:nvPr>
        </p:nvGraphicFramePr>
        <p:xfrm>
          <a:off x="698500" y="1628800"/>
          <a:ext cx="5205479" cy="4610982"/>
        </p:xfrm>
        <a:graphic>
          <a:graphicData uri="http://schemas.openxmlformats.org/drawingml/2006/table">
            <a:tbl>
              <a:tblPr firstRow="1" bandRow="1">
                <a:tableStyleId>{7DF18680-E054-41AD-8BC1-D1AEF772440D}</a:tableStyleId>
              </a:tblPr>
              <a:tblGrid>
                <a:gridCol w="5205479"/>
              </a:tblGrid>
              <a:tr h="356463">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solidFill>
                            <a:schemeClr val="bg1"/>
                          </a:solidFill>
                        </a:rPr>
                        <a:t>BAŞVURU KRİTERLERİ</a:t>
                      </a:r>
                    </a:p>
                  </a:txBody>
                  <a:tcPr marL="12700" marR="12700" marT="9525" marB="0"/>
                </a:tc>
              </a:tr>
              <a:tr h="4254519">
                <a:tc>
                  <a:txBody>
                    <a:bodyPr/>
                    <a:lstStyle/>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600" u="none" strike="noStrike" kern="1200" baseline="0" dirty="0" smtClean="0">
                          <a:solidFill>
                            <a:schemeClr val="tx1">
                              <a:lumMod val="50000"/>
                            </a:schemeClr>
                          </a:solidFill>
                          <a:effectLst/>
                        </a:rPr>
                        <a:t> </a:t>
                      </a:r>
                      <a:r>
                        <a:rPr lang="tr-TR" sz="1400" kern="1200" dirty="0" smtClean="0">
                          <a:solidFill>
                            <a:schemeClr val="tx1">
                              <a:lumMod val="50000"/>
                            </a:schemeClr>
                          </a:solidFill>
                          <a:effectLst/>
                          <a:latin typeface="+mn-lt"/>
                          <a:ea typeface="+mn-ea"/>
                          <a:cs typeface="+mn-cs"/>
                        </a:rPr>
                        <a:t> </a:t>
                      </a:r>
                      <a:r>
                        <a:rPr lang="tr-TR" sz="1400" u="none" strike="noStrike" kern="1200" baseline="0" dirty="0" smtClean="0">
                          <a:solidFill>
                            <a:schemeClr val="tx1">
                              <a:lumMod val="50000"/>
                            </a:schemeClr>
                          </a:solidFill>
                          <a:effectLst/>
                        </a:rPr>
                        <a:t>İşletmelerin enerji verimliliği kapsamında sanayi sektörü için alacakları </a:t>
                      </a:r>
                      <a:r>
                        <a:rPr lang="tr-TR" sz="1400" b="1" u="none" strike="noStrike" kern="1200" baseline="0" dirty="0" smtClean="0">
                          <a:solidFill>
                            <a:schemeClr val="tx1">
                              <a:lumMod val="50000"/>
                            </a:schemeClr>
                          </a:solidFill>
                          <a:effectLst/>
                        </a:rPr>
                        <a:t>ön ve detaylı etüt, verimlilik artırıcı proje (VAP) için danışmanlık, enerji yöneticisi eğitimi hizmetlerine</a:t>
                      </a:r>
                      <a:r>
                        <a:rPr lang="tr-TR" sz="1400" u="none" strike="noStrike" kern="1200" baseline="0" dirty="0" smtClean="0">
                          <a:solidFill>
                            <a:schemeClr val="tx1">
                              <a:lumMod val="50000"/>
                            </a:schemeClr>
                          </a:solidFill>
                          <a:effectLst/>
                        </a:rPr>
                        <a:t> destek verilir.</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defRPr/>
                      </a:pPr>
                      <a:r>
                        <a:rPr lang="tr-TR" sz="1400" u="none" strike="noStrike" kern="1200" baseline="0" dirty="0" smtClean="0">
                          <a:solidFill>
                            <a:schemeClr val="tx1">
                              <a:lumMod val="50000"/>
                            </a:schemeClr>
                          </a:solidFill>
                          <a:effectLst/>
                        </a:rPr>
                        <a:t> Program süresince desteğinin üst limiti </a:t>
                      </a:r>
                      <a:r>
                        <a:rPr lang="tr-TR" sz="1400" b="1" u="none" strike="noStrike" kern="1200" baseline="0" dirty="0" smtClean="0">
                          <a:solidFill>
                            <a:schemeClr val="tx1">
                              <a:lumMod val="50000"/>
                            </a:schemeClr>
                          </a:solidFill>
                          <a:effectLst/>
                        </a:rPr>
                        <a:t>35.000 TL</a:t>
                      </a:r>
                      <a:r>
                        <a:rPr lang="tr-TR" sz="1400" u="none" strike="noStrike" kern="1200" baseline="0" dirty="0" smtClean="0">
                          <a:solidFill>
                            <a:schemeClr val="tx1">
                              <a:lumMod val="50000"/>
                            </a:schemeClr>
                          </a:solidFill>
                          <a:effectLst/>
                        </a:rPr>
                        <a:t>’dir.</a:t>
                      </a:r>
                    </a:p>
                  </a:txBody>
                  <a:tcPr marL="12700" marR="12700" marT="9525" marB="0"/>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650727548"/>
              </p:ext>
            </p:extLst>
          </p:nvPr>
        </p:nvGraphicFramePr>
        <p:xfrm>
          <a:off x="6096000" y="1628801"/>
          <a:ext cx="5575299" cy="4619599"/>
        </p:xfrm>
        <a:graphic>
          <a:graphicData uri="http://schemas.openxmlformats.org/drawingml/2006/table">
            <a:tbl>
              <a:tblPr firstRow="1" bandRow="1">
                <a:tableStyleId>{93296810-A885-4BE3-A3E7-6D5BEEA58F35}</a:tableStyleId>
              </a:tblPr>
              <a:tblGrid>
                <a:gridCol w="5575299"/>
              </a:tblGrid>
              <a:tr h="327574">
                <a:tc>
                  <a:txBody>
                    <a:bodyPr/>
                    <a:lstStyle/>
                    <a:p>
                      <a:pPr marL="0" marR="0" indent="0" algn="ctr" defTabSz="914400" rtl="0" eaLnBrk="1" fontAlgn="b" latinLnBrk="0" hangingPunct="1">
                        <a:lnSpc>
                          <a:spcPct val="150000"/>
                        </a:lnSpc>
                        <a:spcBef>
                          <a:spcPts val="0"/>
                        </a:spcBef>
                        <a:spcAft>
                          <a:spcPts val="0"/>
                        </a:spcAft>
                        <a:buClrTx/>
                        <a:buSzTx/>
                        <a:buFont typeface="Wingdings" pitchFamily="2" charset="2"/>
                        <a:buNone/>
                        <a:tabLst/>
                        <a:defRPr/>
                      </a:pPr>
                      <a:r>
                        <a:rPr lang="tr-TR" sz="1400" dirty="0" smtClean="0"/>
                        <a:t>İSTENEN BELGELER</a:t>
                      </a:r>
                    </a:p>
                  </a:txBody>
                  <a:tcPr marL="12700" marR="12700" marT="9525" marB="0"/>
                </a:tc>
              </a:tr>
              <a:tr h="4292025">
                <a:tc>
                  <a:txBody>
                    <a:bodyPr/>
                    <a:lstStyle/>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1" u="sng" strike="noStrike" kern="1200" baseline="0" dirty="0" smtClean="0">
                          <a:solidFill>
                            <a:schemeClr val="tx1">
                              <a:lumMod val="50000"/>
                            </a:schemeClr>
                          </a:solidFill>
                          <a:effectLst/>
                        </a:rPr>
                        <a:t>Başvuru aşamasında</a:t>
                      </a:r>
                    </a:p>
                    <a:p>
                      <a:pPr marL="0" marR="0" lvl="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kern="1200" dirty="0" smtClean="0">
                          <a:solidFill>
                            <a:schemeClr val="tx1">
                              <a:lumMod val="50000"/>
                            </a:schemeClr>
                          </a:solidFill>
                          <a:effectLst/>
                          <a:latin typeface="+mn-lt"/>
                          <a:ea typeface="+mn-ea"/>
                          <a:cs typeface="+mn-cs"/>
                        </a:rPr>
                        <a:t>Eğitim Programı İş-Zaman Planı (Enerji Yöneticisi Eğitim Hizmetleri Desteğinden yararlanılacak olması halinde istenir)</a:t>
                      </a:r>
                    </a:p>
                    <a:p>
                      <a:pPr marL="0" marR="0" lvl="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kern="1200" dirty="0" smtClean="0">
                          <a:solidFill>
                            <a:schemeClr val="tx1">
                              <a:lumMod val="50000"/>
                            </a:schemeClr>
                          </a:solidFill>
                          <a:effectLst/>
                          <a:latin typeface="+mn-lt"/>
                          <a:ea typeface="+mn-ea"/>
                          <a:cs typeface="+mn-cs"/>
                        </a:rPr>
                        <a:t>Uygun Bulunan Detaylı Etüt Raporu (VAP Danışmanlığından yararlanılacak olması halinde istenir)</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1" u="sng" strike="noStrike" kern="1200" baseline="0" dirty="0" smtClean="0">
                          <a:solidFill>
                            <a:schemeClr val="tx1">
                              <a:lumMod val="50000"/>
                            </a:schemeClr>
                          </a:solidFill>
                          <a:effectLst/>
                        </a:rPr>
                        <a:t>Ödeme aşamasında</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İşletme adına düzenlenmiş fatura / fatura yerine geçen belge,</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Fatura tutarının ödendiğini gösterir banka dekontu,</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Destek konusu hizmete ilişkin düzenlenen Rapor, Komisyon Kararı, Sertifika vb. belgeler,</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İşletmenin son 12 (on iki) aya ait Enerji Kullanımı ve TEP Değerlerini gösteren ve Yetkilendirilmiş EVD tarafından hazırlanan tablo,</a:t>
                      </a:r>
                    </a:p>
                    <a:p>
                      <a:pPr marL="0" marR="0" indent="0" algn="just" defTabSz="914400" rtl="0" eaLnBrk="1" fontAlgn="b" latinLnBrk="0" hangingPunct="1">
                        <a:lnSpc>
                          <a:spcPct val="150000"/>
                        </a:lnSpc>
                        <a:spcBef>
                          <a:spcPts val="0"/>
                        </a:spcBef>
                        <a:spcAft>
                          <a:spcPts val="0"/>
                        </a:spcAft>
                        <a:buClrTx/>
                        <a:buSzTx/>
                        <a:buFont typeface="Arial" pitchFamily="34" charset="0"/>
                        <a:buChar char="•"/>
                        <a:tabLst>
                          <a:tab pos="266700" algn="l"/>
                          <a:tab pos="2419350" algn="l"/>
                        </a:tabLst>
                        <a:defRPr/>
                      </a:pPr>
                      <a:r>
                        <a:rPr lang="tr-TR" sz="1400" b="0" u="none" strike="noStrike" kern="1200" baseline="0" dirty="0" smtClean="0">
                          <a:solidFill>
                            <a:schemeClr val="tx1">
                              <a:lumMod val="50000"/>
                            </a:schemeClr>
                          </a:solidFill>
                          <a:effectLst/>
                        </a:rPr>
                        <a:t>İşletmenin SGK Borcu Yoktur Yazısı</a:t>
                      </a:r>
                    </a:p>
                  </a:txBody>
                  <a:tcPr marL="12700" marR="12700" marT="9525" marB="0"/>
                </a:tc>
              </a:tr>
            </a:tbl>
          </a:graphicData>
        </a:graphic>
      </p:graphicFrame>
      <p:pic>
        <p:nvPicPr>
          <p:cNvPr id="2" name="Resim 1"/>
          <p:cNvPicPr>
            <a:picLocks noChangeAspect="1"/>
          </p:cNvPicPr>
          <p:nvPr/>
        </p:nvPicPr>
        <p:blipFill>
          <a:blip r:embed="rId2"/>
          <a:stretch>
            <a:fillRect/>
          </a:stretch>
        </p:blipFill>
        <p:spPr>
          <a:xfrm>
            <a:off x="9667550" y="5782015"/>
            <a:ext cx="1865538" cy="932769"/>
          </a:xfrm>
          <a:prstGeom prst="rect">
            <a:avLst/>
          </a:prstGeom>
        </p:spPr>
      </p:pic>
    </p:spTree>
    <p:extLst>
      <p:ext uri="{BB962C8B-B14F-4D97-AF65-F5344CB8AC3E}">
        <p14:creationId xmlns:p14="http://schemas.microsoft.com/office/powerpoint/2010/main" val="85940832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ark Zegulberg Blue Teal">
      <a:dk1>
        <a:srgbClr val="445469"/>
      </a:dk1>
      <a:lt1>
        <a:srgbClr val="F6F8F8"/>
      </a:lt1>
      <a:dk2>
        <a:srgbClr val="445469"/>
      </a:dk2>
      <a:lt2>
        <a:srgbClr val="FFFFFF"/>
      </a:lt2>
      <a:accent1>
        <a:srgbClr val="51C3CA"/>
      </a:accent1>
      <a:accent2>
        <a:srgbClr val="3CB2C3"/>
      </a:accent2>
      <a:accent3>
        <a:srgbClr val="1AA5BD"/>
      </a:accent3>
      <a:accent4>
        <a:srgbClr val="0097B7"/>
      </a:accent4>
      <a:accent5>
        <a:srgbClr val="0086AC"/>
      </a:accent5>
      <a:accent6>
        <a:srgbClr val="00759E"/>
      </a:accent6>
      <a:hlink>
        <a:srgbClr val="5B9BD5"/>
      </a:hlink>
      <a:folHlink>
        <a:srgbClr val="70AD47"/>
      </a:folHlink>
    </a:clrScheme>
    <a:fontScheme name="Custom 23">
      <a:majorFont>
        <a:latin typeface="Roboto Black"/>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17110</TotalTime>
  <Words>1428</Words>
  <Application>Microsoft Office PowerPoint</Application>
  <PresentationFormat>Geniş ekran</PresentationFormat>
  <Paragraphs>196</Paragraphs>
  <Slides>14</Slides>
  <Notes>2</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14</vt:i4>
      </vt:variant>
    </vt:vector>
  </HeadingPairs>
  <TitlesOfParts>
    <vt:vector size="26" baseType="lpstr">
      <vt:lpstr>Arial</vt:lpstr>
      <vt:lpstr>Calibri</vt:lpstr>
      <vt:lpstr>Corbel</vt:lpstr>
      <vt:lpstr>Roboto Black</vt:lpstr>
      <vt:lpstr>Roboto Light</vt:lpstr>
      <vt:lpstr>Segoe UI Black</vt:lpstr>
      <vt:lpstr>Segoe UI Light</vt:lpstr>
      <vt:lpstr>Times New Roman</vt:lpstr>
      <vt:lpstr>Wingdings</vt:lpstr>
      <vt:lpstr>ヒラギノ角ゴ Pro W3</vt:lpstr>
      <vt:lpstr>Office Theme</vt:lpstr>
      <vt:lpstr>Ofis Teması</vt:lpstr>
      <vt:lpstr>İŞLETME GELİŞTİRME </vt:lpstr>
      <vt:lpstr>PowerPoint Sunusu</vt:lpstr>
      <vt:lpstr>İŞLETME GELİŞTİRME DESTEK PROGRAMI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Septian Fauzi</dc:creator>
  <cp:lastModifiedBy>Dell</cp:lastModifiedBy>
  <cp:revision>965</cp:revision>
  <dcterms:created xsi:type="dcterms:W3CDTF">2017-10-20T07:15:36Z</dcterms:created>
  <dcterms:modified xsi:type="dcterms:W3CDTF">2019-08-20T07:32:30Z</dcterms:modified>
</cp:coreProperties>
</file>